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4" r:id="rId4"/>
    <p:sldMasterId id="2147483657" r:id="rId5"/>
    <p:sldMasterId id="2147483660" r:id="rId6"/>
    <p:sldMasterId id="2147483663" r:id="rId7"/>
    <p:sldMasterId id="2147483665" r:id="rId8"/>
    <p:sldMasterId id="2147483668" r:id="rId9"/>
    <p:sldMasterId id="2147483671" r:id="rId10"/>
  </p:sldMasterIdLst>
  <p:notesMasterIdLst>
    <p:notesMasterId r:id="rId12"/>
  </p:notesMasterIdLst>
  <p:sldIdLst>
    <p:sldId id="259" r:id="rId11"/>
    <p:sldId id="260" r:id="rId13"/>
    <p:sldId id="262" r:id="rId14"/>
    <p:sldId id="269" r:id="rId15"/>
    <p:sldId id="272" r:id="rId16"/>
    <p:sldId id="270" r:id="rId17"/>
    <p:sldId id="274" r:id="rId18"/>
    <p:sldId id="266" r:id="rId19"/>
    <p:sldId id="287" r:id="rId20"/>
    <p:sldId id="263" r:id="rId21"/>
    <p:sldId id="299" r:id="rId22"/>
    <p:sldId id="300" r:id="rId23"/>
    <p:sldId id="294" r:id="rId24"/>
    <p:sldId id="279" r:id="rId25"/>
    <p:sldId id="264" r:id="rId26"/>
    <p:sldId id="276" r:id="rId27"/>
    <p:sldId id="301" r:id="rId28"/>
    <p:sldId id="302" r:id="rId29"/>
    <p:sldId id="282" r:id="rId30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4C4DE6"/>
    <a:srgbClr val="D87DE8"/>
    <a:srgbClr val="C9F9FF"/>
    <a:srgbClr val="FBC3D4"/>
    <a:srgbClr val="FAC0D5"/>
    <a:srgbClr val="F27AEC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6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tags" Target="tags/tag26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16AAD-6E51-4799-9BF4-2003110785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D9842-87D3-4454-AF6A-7BB492859A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898" y="273111"/>
            <a:ext cx="11714204" cy="6311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C:\Users\Lenovo\Desktop\logo.pnglogo"/>
          <p:cNvPicPr>
            <a:picLocks noChangeAspect="1"/>
          </p:cNvPicPr>
          <p:nvPr userDrawn="1"/>
        </p:nvPicPr>
        <p:blipFill rotWithShape="1">
          <a:blip r:embed="rId5"/>
          <a:srcRect/>
          <a:stretch>
            <a:fillRect/>
          </a:stretch>
        </p:blipFill>
        <p:spPr>
          <a:xfrm>
            <a:off x="10572708" y="5909456"/>
            <a:ext cx="1068705" cy="541326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 flipH="1">
            <a:off x="460107" y="359608"/>
            <a:ext cx="306011" cy="483891"/>
            <a:chOff x="850587" y="1218614"/>
            <a:chExt cx="387975" cy="613500"/>
          </a:xfrm>
        </p:grpSpPr>
        <p:sp>
          <p:nvSpPr>
            <p:cNvPr id="8" name="流程图: 终止 7"/>
            <p:cNvSpPr/>
            <p:nvPr/>
          </p:nvSpPr>
          <p:spPr>
            <a:xfrm rot="2700000">
              <a:off x="895736" y="1391316"/>
              <a:ext cx="515528" cy="170124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流程图: 终止 8"/>
            <p:cNvSpPr/>
            <p:nvPr/>
          </p:nvSpPr>
          <p:spPr>
            <a:xfrm rot="2700000">
              <a:off x="727759" y="1588290"/>
              <a:ext cx="366652" cy="120995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28"/>
          <p:cNvSpPr txBox="1"/>
          <p:nvPr userDrawn="1"/>
        </p:nvSpPr>
        <p:spPr>
          <a:xfrm>
            <a:off x="971451" y="4655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id-ID" sz="2000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C4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898" y="273111"/>
            <a:ext cx="11714204" cy="6311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C:\Users\Lenovo\Desktop\logo.pnglogo"/>
          <p:cNvPicPr>
            <a:picLocks noChangeAspect="1"/>
          </p:cNvPicPr>
          <p:nvPr userDrawn="1"/>
        </p:nvPicPr>
        <p:blipFill rotWithShape="1">
          <a:blip r:embed="rId5"/>
          <a:srcRect/>
          <a:stretch>
            <a:fillRect/>
          </a:stretch>
        </p:blipFill>
        <p:spPr>
          <a:xfrm>
            <a:off x="10572708" y="5909456"/>
            <a:ext cx="1068705" cy="541326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 flipH="1">
            <a:off x="460107" y="359608"/>
            <a:ext cx="306011" cy="483891"/>
            <a:chOff x="850587" y="1218614"/>
            <a:chExt cx="387975" cy="613500"/>
          </a:xfrm>
        </p:grpSpPr>
        <p:sp>
          <p:nvSpPr>
            <p:cNvPr id="8" name="流程图: 终止 7"/>
            <p:cNvSpPr/>
            <p:nvPr/>
          </p:nvSpPr>
          <p:spPr>
            <a:xfrm rot="2700000">
              <a:off x="895736" y="1391316"/>
              <a:ext cx="515528" cy="170124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流程图: 终止 8"/>
            <p:cNvSpPr/>
            <p:nvPr/>
          </p:nvSpPr>
          <p:spPr>
            <a:xfrm rot="2700000">
              <a:off x="727759" y="1588290"/>
              <a:ext cx="366652" cy="120995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28"/>
          <p:cNvSpPr txBox="1"/>
          <p:nvPr userDrawn="1"/>
        </p:nvSpPr>
        <p:spPr>
          <a:xfrm>
            <a:off x="971451" y="4655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000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C4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898" y="273111"/>
            <a:ext cx="11714204" cy="6311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C:\Users\Lenovo\Desktop\logo.pnglogo"/>
          <p:cNvPicPr>
            <a:picLocks noChangeAspect="1"/>
          </p:cNvPicPr>
          <p:nvPr userDrawn="1"/>
        </p:nvPicPr>
        <p:blipFill rotWithShape="1">
          <a:blip r:embed="rId5"/>
          <a:srcRect/>
          <a:stretch>
            <a:fillRect/>
          </a:stretch>
        </p:blipFill>
        <p:spPr>
          <a:xfrm>
            <a:off x="10572708" y="5909456"/>
            <a:ext cx="1068705" cy="541326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 flipH="1">
            <a:off x="460107" y="359608"/>
            <a:ext cx="306011" cy="483891"/>
            <a:chOff x="850587" y="1218614"/>
            <a:chExt cx="387975" cy="613500"/>
          </a:xfrm>
        </p:grpSpPr>
        <p:sp>
          <p:nvSpPr>
            <p:cNvPr id="8" name="流程图: 终止 7"/>
            <p:cNvSpPr/>
            <p:nvPr/>
          </p:nvSpPr>
          <p:spPr>
            <a:xfrm rot="2700000">
              <a:off x="895736" y="1391316"/>
              <a:ext cx="515528" cy="170124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流程图: 终止 8"/>
            <p:cNvSpPr/>
            <p:nvPr/>
          </p:nvSpPr>
          <p:spPr>
            <a:xfrm rot="2700000">
              <a:off x="727759" y="1588290"/>
              <a:ext cx="366652" cy="120995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28"/>
          <p:cNvSpPr txBox="1"/>
          <p:nvPr userDrawn="1"/>
        </p:nvSpPr>
        <p:spPr>
          <a:xfrm>
            <a:off x="971451" y="4655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主要问题</a:t>
            </a:r>
            <a:endParaRPr lang="zh-CN" altLang="en-US" sz="2000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C4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898" y="273111"/>
            <a:ext cx="11714204" cy="6311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C:\Users\Lenovo\Desktop\logo.pnglogo"/>
          <p:cNvPicPr>
            <a:picLocks noChangeAspect="1"/>
          </p:cNvPicPr>
          <p:nvPr userDrawn="1"/>
        </p:nvPicPr>
        <p:blipFill rotWithShape="1">
          <a:blip r:embed="rId5"/>
          <a:srcRect/>
          <a:stretch>
            <a:fillRect/>
          </a:stretch>
        </p:blipFill>
        <p:spPr>
          <a:xfrm>
            <a:off x="10572708" y="5909456"/>
            <a:ext cx="1068705" cy="541326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 flipH="1">
            <a:off x="460107" y="359608"/>
            <a:ext cx="306011" cy="483891"/>
            <a:chOff x="850587" y="1218614"/>
            <a:chExt cx="387975" cy="613500"/>
          </a:xfrm>
        </p:grpSpPr>
        <p:sp>
          <p:nvSpPr>
            <p:cNvPr id="8" name="流程图: 终止 7"/>
            <p:cNvSpPr/>
            <p:nvPr/>
          </p:nvSpPr>
          <p:spPr>
            <a:xfrm rot="2700000">
              <a:off x="895736" y="1391316"/>
              <a:ext cx="515528" cy="170124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流程图: 终止 8"/>
            <p:cNvSpPr/>
            <p:nvPr/>
          </p:nvSpPr>
          <p:spPr>
            <a:xfrm rot="2700000">
              <a:off x="727759" y="1588290"/>
              <a:ext cx="366652" cy="120995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28"/>
          <p:cNvSpPr txBox="1"/>
          <p:nvPr userDrawn="1"/>
        </p:nvSpPr>
        <p:spPr>
          <a:xfrm>
            <a:off x="971451" y="4655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后续完善</a:t>
            </a:r>
            <a:endParaRPr lang="zh-CN" altLang="en-US" sz="2000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C4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898" y="273111"/>
            <a:ext cx="11714204" cy="6311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C:\Users\Lenovo\Desktop\logo.pnglogo"/>
          <p:cNvPicPr>
            <a:picLocks noChangeAspect="1"/>
          </p:cNvPicPr>
          <p:nvPr userDrawn="1"/>
        </p:nvPicPr>
        <p:blipFill rotWithShape="1">
          <a:blip r:embed="rId5"/>
          <a:srcRect/>
          <a:stretch>
            <a:fillRect/>
          </a:stretch>
        </p:blipFill>
        <p:spPr>
          <a:xfrm>
            <a:off x="10572708" y="5909456"/>
            <a:ext cx="1068705" cy="541326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 flipH="1">
            <a:off x="460107" y="359608"/>
            <a:ext cx="306011" cy="483891"/>
            <a:chOff x="850587" y="1218614"/>
            <a:chExt cx="387975" cy="613500"/>
          </a:xfrm>
        </p:grpSpPr>
        <p:sp>
          <p:nvSpPr>
            <p:cNvPr id="8" name="流程图: 终止 7"/>
            <p:cNvSpPr/>
            <p:nvPr/>
          </p:nvSpPr>
          <p:spPr>
            <a:xfrm rot="2700000">
              <a:off x="895736" y="1391316"/>
              <a:ext cx="515528" cy="170124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流程图: 终止 8"/>
            <p:cNvSpPr/>
            <p:nvPr/>
          </p:nvSpPr>
          <p:spPr>
            <a:xfrm rot="2700000">
              <a:off x="727759" y="1588290"/>
              <a:ext cx="366652" cy="120995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28"/>
          <p:cNvSpPr txBox="1"/>
          <p:nvPr userDrawn="1"/>
        </p:nvSpPr>
        <p:spPr>
          <a:xfrm>
            <a:off x="971451" y="465557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sz="2000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898" y="273111"/>
            <a:ext cx="11714204" cy="6311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 userDrawn="1"/>
        </p:nvGrpSpPr>
        <p:grpSpPr>
          <a:xfrm flipH="1">
            <a:off x="460107" y="359608"/>
            <a:ext cx="306011" cy="483891"/>
            <a:chOff x="850587" y="1218614"/>
            <a:chExt cx="387975" cy="613500"/>
          </a:xfrm>
        </p:grpSpPr>
        <p:sp>
          <p:nvSpPr>
            <p:cNvPr id="8" name="流程图: 终止 7"/>
            <p:cNvSpPr/>
            <p:nvPr/>
          </p:nvSpPr>
          <p:spPr>
            <a:xfrm rot="2700000">
              <a:off x="895736" y="1391316"/>
              <a:ext cx="515528" cy="170124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流程图: 终止 8"/>
            <p:cNvSpPr/>
            <p:nvPr/>
          </p:nvSpPr>
          <p:spPr>
            <a:xfrm rot="2700000">
              <a:off x="727759" y="1588290"/>
              <a:ext cx="366652" cy="120995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C4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898" y="273111"/>
            <a:ext cx="11714204" cy="6311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C:\Users\Lenovo\Desktop\logo.pnglogo"/>
          <p:cNvPicPr>
            <a:picLocks noChangeAspect="1"/>
          </p:cNvPicPr>
          <p:nvPr userDrawn="1"/>
        </p:nvPicPr>
        <p:blipFill rotWithShape="1">
          <a:blip r:embed="rId5"/>
          <a:srcRect/>
          <a:stretch>
            <a:fillRect/>
          </a:stretch>
        </p:blipFill>
        <p:spPr>
          <a:xfrm>
            <a:off x="10572708" y="5909456"/>
            <a:ext cx="1068705" cy="541326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 flipH="1">
            <a:off x="460107" y="359608"/>
            <a:ext cx="306011" cy="483891"/>
            <a:chOff x="850587" y="1218614"/>
            <a:chExt cx="387975" cy="613500"/>
          </a:xfrm>
        </p:grpSpPr>
        <p:sp>
          <p:nvSpPr>
            <p:cNvPr id="8" name="流程图: 终止 7"/>
            <p:cNvSpPr/>
            <p:nvPr/>
          </p:nvSpPr>
          <p:spPr>
            <a:xfrm rot="2700000">
              <a:off x="895736" y="1391316"/>
              <a:ext cx="515528" cy="170124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流程图: 终止 8"/>
            <p:cNvSpPr/>
            <p:nvPr/>
          </p:nvSpPr>
          <p:spPr>
            <a:xfrm rot="2700000">
              <a:off x="727759" y="1588290"/>
              <a:ext cx="366652" cy="120995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28"/>
          <p:cNvSpPr txBox="1"/>
          <p:nvPr userDrawn="1"/>
        </p:nvSpPr>
        <p:spPr>
          <a:xfrm>
            <a:off x="971451" y="4655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000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C4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898" y="273111"/>
            <a:ext cx="11714204" cy="6311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C:\Users\Lenovo\Desktop\logo.pnglogo"/>
          <p:cNvPicPr>
            <a:picLocks noChangeAspect="1"/>
          </p:cNvPicPr>
          <p:nvPr userDrawn="1"/>
        </p:nvPicPr>
        <p:blipFill rotWithShape="1">
          <a:blip r:embed="rId5"/>
          <a:srcRect/>
          <a:stretch>
            <a:fillRect/>
          </a:stretch>
        </p:blipFill>
        <p:spPr>
          <a:xfrm>
            <a:off x="10572708" y="5909456"/>
            <a:ext cx="1068705" cy="541326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 flipH="1">
            <a:off x="460107" y="359608"/>
            <a:ext cx="306011" cy="483891"/>
            <a:chOff x="850587" y="1218614"/>
            <a:chExt cx="387975" cy="613500"/>
          </a:xfrm>
        </p:grpSpPr>
        <p:sp>
          <p:nvSpPr>
            <p:cNvPr id="8" name="流程图: 终止 7"/>
            <p:cNvSpPr/>
            <p:nvPr/>
          </p:nvSpPr>
          <p:spPr>
            <a:xfrm rot="2700000">
              <a:off x="895736" y="1391316"/>
              <a:ext cx="515528" cy="170124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流程图: 终止 8"/>
            <p:cNvSpPr/>
            <p:nvPr/>
          </p:nvSpPr>
          <p:spPr>
            <a:xfrm rot="2700000">
              <a:off x="727759" y="1588290"/>
              <a:ext cx="366652" cy="120995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28"/>
          <p:cNvSpPr txBox="1"/>
          <p:nvPr userDrawn="1"/>
        </p:nvSpPr>
        <p:spPr>
          <a:xfrm>
            <a:off x="971451" y="465557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sz="2000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898" y="273111"/>
            <a:ext cx="11714204" cy="6311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 userDrawn="1"/>
        </p:nvGrpSpPr>
        <p:grpSpPr>
          <a:xfrm flipH="1">
            <a:off x="460107" y="359608"/>
            <a:ext cx="306011" cy="483891"/>
            <a:chOff x="850587" y="1218614"/>
            <a:chExt cx="387975" cy="613500"/>
          </a:xfrm>
        </p:grpSpPr>
        <p:sp>
          <p:nvSpPr>
            <p:cNvPr id="8" name="流程图: 终止 7"/>
            <p:cNvSpPr/>
            <p:nvPr/>
          </p:nvSpPr>
          <p:spPr>
            <a:xfrm rot="2700000">
              <a:off x="895736" y="1391316"/>
              <a:ext cx="515528" cy="170124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流程图: 终止 8"/>
            <p:cNvSpPr/>
            <p:nvPr/>
          </p:nvSpPr>
          <p:spPr>
            <a:xfrm rot="2700000">
              <a:off x="727759" y="1588290"/>
              <a:ext cx="366652" cy="120995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mc:AlternateContent xmlns:mc="http://schemas.openxmlformats.org/markup-compatibility/2006">
    <mc:Choice xmlns:p14="http://schemas.microsoft.com/office/powerpoint/2010/main" Requires="p14">
      <p:transition spd="slow" p14:dur="3500" advClick="0" advTm="3000">
        <p:random/>
      </p:transition>
    </mc:Choice>
    <mc:Fallback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1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4.png"/><Relationship Id="rId2" Type="http://schemas.microsoft.com/office/2007/relationships/hdphoto" Target="../media/image5.wdp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9.xml"/><Relationship Id="rId6" Type="http://schemas.openxmlformats.org/officeDocument/2006/relationships/tags" Target="../tags/tag17.xml"/><Relationship Id="rId5" Type="http://schemas.openxmlformats.org/officeDocument/2006/relationships/image" Target="../media/image28.png"/><Relationship Id="rId4" Type="http://schemas.openxmlformats.org/officeDocument/2006/relationships/tags" Target="../tags/tag16.xml"/><Relationship Id="rId3" Type="http://schemas.openxmlformats.org/officeDocument/2006/relationships/image" Target="../media/image27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4.png"/><Relationship Id="rId2" Type="http://schemas.microsoft.com/office/2007/relationships/hdphoto" Target="../media/image5.wdp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4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0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1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3.png"/><Relationship Id="rId2" Type="http://schemas.microsoft.com/office/2007/relationships/hdphoto" Target="../media/image5.wdp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4.png"/><Relationship Id="rId2" Type="http://schemas.microsoft.com/office/2007/relationships/hdphoto" Target="../media/image5.wdp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tags" Target="../tags/tag2.xml"/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3" Type="http://schemas.openxmlformats.org/officeDocument/2006/relationships/tags" Target="../tags/tag11.xml"/><Relationship Id="rId2" Type="http://schemas.openxmlformats.org/officeDocument/2006/relationships/image" Target="../media/image22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png"/><Relationship Id="rId3" Type="http://schemas.openxmlformats.org/officeDocument/2006/relationships/tags" Target="../tags/tag13.xml"/><Relationship Id="rId2" Type="http://schemas.openxmlformats.org/officeDocument/2006/relationships/image" Target="../media/image24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4883" b="100000" l="0" r="100000">
                        <a14:backgroundMark x1="1092" y1="76516" x2="5579" y2="76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21" b="-1"/>
          <a:stretch>
            <a:fillRect/>
          </a:stretch>
        </p:blipFill>
        <p:spPr>
          <a:xfrm rot="5400000" flipV="1">
            <a:off x="5533768" y="199767"/>
            <a:ext cx="6858000" cy="645846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t="36990" r="7846" b="13692"/>
          <a:stretch>
            <a:fillRect/>
          </a:stretch>
        </p:blipFill>
        <p:spPr>
          <a:xfrm>
            <a:off x="7698924" y="2074607"/>
            <a:ext cx="3960343" cy="42573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84"/>
          <a:stretch>
            <a:fillRect/>
          </a:stretch>
        </p:blipFill>
        <p:spPr>
          <a:xfrm>
            <a:off x="-1" y="0"/>
            <a:ext cx="7117099" cy="1347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C:\Users\Lenovo\Desktop\logo.pnglogo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92249" y="1443323"/>
            <a:ext cx="4405630" cy="22314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" t="34699" r="92123" b="48406"/>
          <a:stretch>
            <a:fillRect/>
          </a:stretch>
        </p:blipFill>
        <p:spPr>
          <a:xfrm>
            <a:off x="-9832" y="2260189"/>
            <a:ext cx="766916" cy="242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3" t="47915" b="34128"/>
          <a:stretch>
            <a:fillRect/>
          </a:stretch>
        </p:blipFill>
        <p:spPr>
          <a:xfrm rot="16200000">
            <a:off x="7140459" y="-370926"/>
            <a:ext cx="600232" cy="1342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PA_文本框 21"/>
          <p:cNvSpPr txBox="1"/>
          <p:nvPr>
            <p:custDataLst>
              <p:tags r:id="rId8"/>
            </p:custDataLst>
          </p:nvPr>
        </p:nvSpPr>
        <p:spPr>
          <a:xfrm>
            <a:off x="1413109" y="3881408"/>
            <a:ext cx="5036852" cy="164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8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包教会</a:t>
            </a:r>
            <a:endParaRPr lang="en-US" sz="4800" b="1" spc="600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48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在线教育平台</a:t>
            </a:r>
            <a:endParaRPr lang="en-US" sz="48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90641" r="28488" b="-183"/>
          <a:stretch>
            <a:fillRect/>
          </a:stretch>
        </p:blipFill>
        <p:spPr>
          <a:xfrm>
            <a:off x="0" y="5791199"/>
            <a:ext cx="5444708" cy="1096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椭圆 13"/>
          <p:cNvSpPr/>
          <p:nvPr/>
        </p:nvSpPr>
        <p:spPr>
          <a:xfrm>
            <a:off x="5953600" y="777485"/>
            <a:ext cx="284799" cy="284799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303573" y="3647467"/>
            <a:ext cx="146129" cy="146129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431734" y="6016362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4883" b="100000" l="0" r="100000">
                        <a14:backgroundMark x1="1092" y1="76516" x2="5579" y2="76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21" b="-1"/>
          <a:stretch>
            <a:fillRect/>
          </a:stretch>
        </p:blipFill>
        <p:spPr>
          <a:xfrm rot="16200000" flipH="1" flipV="1">
            <a:off x="-846438" y="846438"/>
            <a:ext cx="6858000" cy="516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t="36990" r="7846" b="13692"/>
          <a:stretch>
            <a:fillRect/>
          </a:stretch>
        </p:blipFill>
        <p:spPr>
          <a:xfrm>
            <a:off x="507293" y="2817341"/>
            <a:ext cx="3333451" cy="35834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" t="34699" r="92123" b="48406"/>
          <a:stretch>
            <a:fillRect/>
          </a:stretch>
        </p:blipFill>
        <p:spPr>
          <a:xfrm flipH="1">
            <a:off x="11425084" y="182511"/>
            <a:ext cx="766916" cy="242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49"/>
          <p:cNvGrpSpPr/>
          <p:nvPr/>
        </p:nvGrpSpPr>
        <p:grpSpPr>
          <a:xfrm>
            <a:off x="5320773" y="2817341"/>
            <a:ext cx="4164174" cy="706755"/>
            <a:chOff x="6297600" y="3551833"/>
            <a:chExt cx="4164174" cy="706755"/>
          </a:xfrm>
        </p:grpSpPr>
        <p:sp>
          <p:nvSpPr>
            <p:cNvPr id="7" name="TextBox 28"/>
            <p:cNvSpPr txBox="1"/>
            <p:nvPr/>
          </p:nvSpPr>
          <p:spPr>
            <a:xfrm>
              <a:off x="6722894" y="3551833"/>
              <a:ext cx="3738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4000" b="1" dirty="0">
                  <a:solidFill>
                    <a:srgbClr val="4C4D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二、数据库设计</a:t>
              </a:r>
              <a:endParaRPr lang="zh-CN" sz="40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78"/>
            <p:cNvSpPr>
              <a:spLocks noEditPoints="1"/>
            </p:cNvSpPr>
            <p:nvPr/>
          </p:nvSpPr>
          <p:spPr bwMode="auto">
            <a:xfrm>
              <a:off x="6297600" y="3808060"/>
              <a:ext cx="219608" cy="217730"/>
            </a:xfrm>
            <a:custGeom>
              <a:avLst/>
              <a:gdLst>
                <a:gd name="T0" fmla="*/ 117 w 117"/>
                <a:gd name="T1" fmla="*/ 27 h 116"/>
                <a:gd name="T2" fmla="*/ 113 w 117"/>
                <a:gd name="T3" fmla="*/ 23 h 116"/>
                <a:gd name="T4" fmla="*/ 82 w 117"/>
                <a:gd name="T5" fmla="*/ 56 h 116"/>
                <a:gd name="T6" fmla="*/ 61 w 117"/>
                <a:gd name="T7" fmla="*/ 35 h 116"/>
                <a:gd name="T8" fmla="*/ 93 w 117"/>
                <a:gd name="T9" fmla="*/ 3 h 116"/>
                <a:gd name="T10" fmla="*/ 90 w 117"/>
                <a:gd name="T11" fmla="*/ 0 h 116"/>
                <a:gd name="T12" fmla="*/ 58 w 117"/>
                <a:gd name="T13" fmla="*/ 32 h 116"/>
                <a:gd name="T14" fmla="*/ 37 w 117"/>
                <a:gd name="T15" fmla="*/ 10 h 116"/>
                <a:gd name="T16" fmla="*/ 34 w 117"/>
                <a:gd name="T17" fmla="*/ 14 h 116"/>
                <a:gd name="T18" fmla="*/ 44 w 117"/>
                <a:gd name="T19" fmla="*/ 24 h 116"/>
                <a:gd name="T20" fmla="*/ 0 w 117"/>
                <a:gd name="T21" fmla="*/ 67 h 116"/>
                <a:gd name="T22" fmla="*/ 49 w 117"/>
                <a:gd name="T23" fmla="*/ 116 h 116"/>
                <a:gd name="T24" fmla="*/ 93 w 117"/>
                <a:gd name="T25" fmla="*/ 73 h 116"/>
                <a:gd name="T26" fmla="*/ 103 w 117"/>
                <a:gd name="T27" fmla="*/ 83 h 116"/>
                <a:gd name="T28" fmla="*/ 106 w 117"/>
                <a:gd name="T29" fmla="*/ 80 h 116"/>
                <a:gd name="T30" fmla="*/ 85 w 117"/>
                <a:gd name="T31" fmla="*/ 59 h 116"/>
                <a:gd name="T32" fmla="*/ 117 w 117"/>
                <a:gd name="T33" fmla="*/ 27 h 116"/>
                <a:gd name="T34" fmla="*/ 49 w 117"/>
                <a:gd name="T35" fmla="*/ 110 h 116"/>
                <a:gd name="T36" fmla="*/ 7 w 117"/>
                <a:gd name="T37" fmla="*/ 67 h 116"/>
                <a:gd name="T38" fmla="*/ 47 w 117"/>
                <a:gd name="T39" fmla="*/ 28 h 116"/>
                <a:gd name="T40" fmla="*/ 68 w 117"/>
                <a:gd name="T41" fmla="*/ 48 h 116"/>
                <a:gd name="T42" fmla="*/ 89 w 117"/>
                <a:gd name="T43" fmla="*/ 70 h 116"/>
                <a:gd name="T44" fmla="*/ 49 w 117"/>
                <a:gd name="T45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16">
                  <a:moveTo>
                    <a:pt x="117" y="27"/>
                  </a:moveTo>
                  <a:lnTo>
                    <a:pt x="113" y="23"/>
                  </a:lnTo>
                  <a:lnTo>
                    <a:pt x="82" y="56"/>
                  </a:lnTo>
                  <a:lnTo>
                    <a:pt x="61" y="35"/>
                  </a:lnTo>
                  <a:lnTo>
                    <a:pt x="93" y="3"/>
                  </a:lnTo>
                  <a:lnTo>
                    <a:pt x="90" y="0"/>
                  </a:lnTo>
                  <a:lnTo>
                    <a:pt x="58" y="32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44" y="24"/>
                  </a:lnTo>
                  <a:lnTo>
                    <a:pt x="0" y="67"/>
                  </a:lnTo>
                  <a:lnTo>
                    <a:pt x="49" y="116"/>
                  </a:lnTo>
                  <a:lnTo>
                    <a:pt x="93" y="73"/>
                  </a:lnTo>
                  <a:lnTo>
                    <a:pt x="103" y="83"/>
                  </a:lnTo>
                  <a:lnTo>
                    <a:pt x="106" y="80"/>
                  </a:lnTo>
                  <a:lnTo>
                    <a:pt x="85" y="59"/>
                  </a:lnTo>
                  <a:lnTo>
                    <a:pt x="117" y="27"/>
                  </a:lnTo>
                  <a:close/>
                  <a:moveTo>
                    <a:pt x="49" y="110"/>
                  </a:moveTo>
                  <a:lnTo>
                    <a:pt x="7" y="67"/>
                  </a:lnTo>
                  <a:lnTo>
                    <a:pt x="47" y="28"/>
                  </a:lnTo>
                  <a:lnTo>
                    <a:pt x="68" y="48"/>
                  </a:lnTo>
                  <a:lnTo>
                    <a:pt x="89" y="70"/>
                  </a:lnTo>
                  <a:lnTo>
                    <a:pt x="49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440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746067" y="3615151"/>
            <a:ext cx="558870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有多少张表？表之间有什么关系？</a:t>
            </a:r>
            <a:endParaRPr lang="zh-CN" altLang="en-US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482883" y="504806"/>
            <a:ext cx="175884" cy="175884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869313" y="3339080"/>
            <a:ext cx="146129" cy="146129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576447" y="5918040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676653" y="2885761"/>
            <a:ext cx="187807" cy="187807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flipV="1">
            <a:off x="9986573" y="4628406"/>
            <a:ext cx="67624" cy="67624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223838" y="5080064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440215" y="1947402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3" t="47915" b="34128"/>
          <a:stretch>
            <a:fillRect/>
          </a:stretch>
        </p:blipFill>
        <p:spPr>
          <a:xfrm rot="16200000">
            <a:off x="7140459" y="-370926"/>
            <a:ext cx="600232" cy="1342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90641" r="28488" b="-183"/>
          <a:stretch>
            <a:fillRect/>
          </a:stretch>
        </p:blipFill>
        <p:spPr>
          <a:xfrm flipH="1">
            <a:off x="8408434" y="6096176"/>
            <a:ext cx="3783565" cy="761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772399" y="261959"/>
            <a:ext cx="2971799" cy="2039917"/>
            <a:chOff x="7620197" y="261959"/>
            <a:chExt cx="4343202" cy="2981282"/>
          </a:xfrm>
        </p:grpSpPr>
        <p:sp>
          <p:nvSpPr>
            <p:cNvPr id="2" name="矩形 1"/>
            <p:cNvSpPr/>
            <p:nvPr/>
          </p:nvSpPr>
          <p:spPr>
            <a:xfrm>
              <a:off x="10515665" y="261959"/>
              <a:ext cx="1447734" cy="1490641"/>
            </a:xfrm>
            <a:prstGeom prst="rect">
              <a:avLst/>
            </a:prstGeom>
            <a:gradFill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9067931" y="1752600"/>
              <a:ext cx="1447734" cy="1490641"/>
            </a:xfrm>
            <a:prstGeom prst="rect">
              <a:avLst/>
            </a:prstGeom>
            <a:gradFill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620197" y="261959"/>
              <a:ext cx="1447734" cy="1490641"/>
            </a:xfrm>
            <a:prstGeom prst="rect">
              <a:avLst/>
            </a:prstGeom>
            <a:gradFill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5" t="6508" r="31078" b="10000"/>
          <a:stretch>
            <a:fillRect/>
          </a:stretch>
        </p:blipFill>
        <p:spPr>
          <a:xfrm>
            <a:off x="8149398" y="2841172"/>
            <a:ext cx="2897690" cy="300454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1362952" y="1670449"/>
            <a:ext cx="5571248" cy="40613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1698172" y="2677400"/>
            <a:ext cx="5040086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该项目共涉及</a:t>
            </a: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数据库表，如acl_permission表、acl_role表、acl_role_permission表、acl_user表、acl_user_role表这五张表用于实现基本的权限管理，还有如crm_banner表、edu_course表、edu_chapter表、edu_comment表、edu_teacher表、edu_video表等等用于实现其它具体功能。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flipV="1">
            <a:off x="2068959" y="1359381"/>
            <a:ext cx="555617" cy="555617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5672576" y="2427529"/>
            <a:ext cx="206156" cy="206156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/>
      <p:bldP spid="11" grpId="0" bldLvl="0" animBg="1"/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1"/>
          <p:cNvSpPr txBox="1"/>
          <p:nvPr>
            <p:custDataLst>
              <p:tags r:id="rId1"/>
            </p:custDataLst>
          </p:nvPr>
        </p:nvSpPr>
        <p:spPr>
          <a:xfrm>
            <a:off x="1598295" y="1411605"/>
            <a:ext cx="3330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4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课程模块</a:t>
            </a:r>
            <a:endParaRPr lang="en-US" sz="24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1165" y="2014855"/>
            <a:ext cx="5664835" cy="3936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3170" y="2081213"/>
            <a:ext cx="5269230" cy="17710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A_文本框 21"/>
          <p:cNvSpPr txBox="1"/>
          <p:nvPr>
            <p:custDataLst>
              <p:tags r:id="rId6"/>
            </p:custDataLst>
          </p:nvPr>
        </p:nvSpPr>
        <p:spPr>
          <a:xfrm>
            <a:off x="7282180" y="1538605"/>
            <a:ext cx="3330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spcBef>
                <a:spcPts val="600"/>
              </a:spcBef>
            </a:pPr>
            <a:r>
              <a:rPr lang="zh-CN" altLang="en-US" sz="24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订单模块</a:t>
            </a:r>
            <a:endParaRPr lang="en-US" sz="24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4883" b="100000" l="0" r="100000">
                        <a14:backgroundMark x1="1092" y1="76516" x2="5579" y2="76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21" b="-1"/>
          <a:stretch>
            <a:fillRect/>
          </a:stretch>
        </p:blipFill>
        <p:spPr>
          <a:xfrm rot="16200000" flipH="1" flipV="1">
            <a:off x="-846438" y="846438"/>
            <a:ext cx="6858000" cy="516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t="36990" r="7846" b="13692"/>
          <a:stretch>
            <a:fillRect/>
          </a:stretch>
        </p:blipFill>
        <p:spPr>
          <a:xfrm>
            <a:off x="507293" y="2817341"/>
            <a:ext cx="3333451" cy="35834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" t="34699" r="92123" b="48406"/>
          <a:stretch>
            <a:fillRect/>
          </a:stretch>
        </p:blipFill>
        <p:spPr>
          <a:xfrm flipH="1">
            <a:off x="11425084" y="182511"/>
            <a:ext cx="766916" cy="242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49"/>
          <p:cNvGrpSpPr/>
          <p:nvPr/>
        </p:nvGrpSpPr>
        <p:grpSpPr>
          <a:xfrm>
            <a:off x="5320773" y="2817341"/>
            <a:ext cx="3656174" cy="706755"/>
            <a:chOff x="6297600" y="3551833"/>
            <a:chExt cx="3656174" cy="706755"/>
          </a:xfrm>
        </p:grpSpPr>
        <p:sp>
          <p:nvSpPr>
            <p:cNvPr id="7" name="TextBox 28"/>
            <p:cNvSpPr txBox="1"/>
            <p:nvPr/>
          </p:nvSpPr>
          <p:spPr>
            <a:xfrm>
              <a:off x="6722894" y="3551833"/>
              <a:ext cx="3230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4000" b="1" dirty="0">
                  <a:solidFill>
                    <a:srgbClr val="4C4D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三、主要问题</a:t>
              </a:r>
              <a:endParaRPr lang="zh-CN" sz="40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78"/>
            <p:cNvSpPr>
              <a:spLocks noEditPoints="1"/>
            </p:cNvSpPr>
            <p:nvPr/>
          </p:nvSpPr>
          <p:spPr bwMode="auto">
            <a:xfrm>
              <a:off x="6297600" y="3808060"/>
              <a:ext cx="219608" cy="217730"/>
            </a:xfrm>
            <a:custGeom>
              <a:avLst/>
              <a:gdLst>
                <a:gd name="T0" fmla="*/ 117 w 117"/>
                <a:gd name="T1" fmla="*/ 27 h 116"/>
                <a:gd name="T2" fmla="*/ 113 w 117"/>
                <a:gd name="T3" fmla="*/ 23 h 116"/>
                <a:gd name="T4" fmla="*/ 82 w 117"/>
                <a:gd name="T5" fmla="*/ 56 h 116"/>
                <a:gd name="T6" fmla="*/ 61 w 117"/>
                <a:gd name="T7" fmla="*/ 35 h 116"/>
                <a:gd name="T8" fmla="*/ 93 w 117"/>
                <a:gd name="T9" fmla="*/ 3 h 116"/>
                <a:gd name="T10" fmla="*/ 90 w 117"/>
                <a:gd name="T11" fmla="*/ 0 h 116"/>
                <a:gd name="T12" fmla="*/ 58 w 117"/>
                <a:gd name="T13" fmla="*/ 32 h 116"/>
                <a:gd name="T14" fmla="*/ 37 w 117"/>
                <a:gd name="T15" fmla="*/ 10 h 116"/>
                <a:gd name="T16" fmla="*/ 34 w 117"/>
                <a:gd name="T17" fmla="*/ 14 h 116"/>
                <a:gd name="T18" fmla="*/ 44 w 117"/>
                <a:gd name="T19" fmla="*/ 24 h 116"/>
                <a:gd name="T20" fmla="*/ 0 w 117"/>
                <a:gd name="T21" fmla="*/ 67 h 116"/>
                <a:gd name="T22" fmla="*/ 49 w 117"/>
                <a:gd name="T23" fmla="*/ 116 h 116"/>
                <a:gd name="T24" fmla="*/ 93 w 117"/>
                <a:gd name="T25" fmla="*/ 73 h 116"/>
                <a:gd name="T26" fmla="*/ 103 w 117"/>
                <a:gd name="T27" fmla="*/ 83 h 116"/>
                <a:gd name="T28" fmla="*/ 106 w 117"/>
                <a:gd name="T29" fmla="*/ 80 h 116"/>
                <a:gd name="T30" fmla="*/ 85 w 117"/>
                <a:gd name="T31" fmla="*/ 59 h 116"/>
                <a:gd name="T32" fmla="*/ 117 w 117"/>
                <a:gd name="T33" fmla="*/ 27 h 116"/>
                <a:gd name="T34" fmla="*/ 49 w 117"/>
                <a:gd name="T35" fmla="*/ 110 h 116"/>
                <a:gd name="T36" fmla="*/ 7 w 117"/>
                <a:gd name="T37" fmla="*/ 67 h 116"/>
                <a:gd name="T38" fmla="*/ 47 w 117"/>
                <a:gd name="T39" fmla="*/ 28 h 116"/>
                <a:gd name="T40" fmla="*/ 68 w 117"/>
                <a:gd name="T41" fmla="*/ 48 h 116"/>
                <a:gd name="T42" fmla="*/ 89 w 117"/>
                <a:gd name="T43" fmla="*/ 70 h 116"/>
                <a:gd name="T44" fmla="*/ 49 w 117"/>
                <a:gd name="T45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16">
                  <a:moveTo>
                    <a:pt x="117" y="27"/>
                  </a:moveTo>
                  <a:lnTo>
                    <a:pt x="113" y="23"/>
                  </a:lnTo>
                  <a:lnTo>
                    <a:pt x="82" y="56"/>
                  </a:lnTo>
                  <a:lnTo>
                    <a:pt x="61" y="35"/>
                  </a:lnTo>
                  <a:lnTo>
                    <a:pt x="93" y="3"/>
                  </a:lnTo>
                  <a:lnTo>
                    <a:pt x="90" y="0"/>
                  </a:lnTo>
                  <a:lnTo>
                    <a:pt x="58" y="32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44" y="24"/>
                  </a:lnTo>
                  <a:lnTo>
                    <a:pt x="0" y="67"/>
                  </a:lnTo>
                  <a:lnTo>
                    <a:pt x="49" y="116"/>
                  </a:lnTo>
                  <a:lnTo>
                    <a:pt x="93" y="73"/>
                  </a:lnTo>
                  <a:lnTo>
                    <a:pt x="103" y="83"/>
                  </a:lnTo>
                  <a:lnTo>
                    <a:pt x="106" y="80"/>
                  </a:lnTo>
                  <a:lnTo>
                    <a:pt x="85" y="59"/>
                  </a:lnTo>
                  <a:lnTo>
                    <a:pt x="117" y="27"/>
                  </a:lnTo>
                  <a:close/>
                  <a:moveTo>
                    <a:pt x="49" y="110"/>
                  </a:moveTo>
                  <a:lnTo>
                    <a:pt x="7" y="67"/>
                  </a:lnTo>
                  <a:lnTo>
                    <a:pt x="47" y="28"/>
                  </a:lnTo>
                  <a:lnTo>
                    <a:pt x="68" y="48"/>
                  </a:lnTo>
                  <a:lnTo>
                    <a:pt x="89" y="70"/>
                  </a:lnTo>
                  <a:lnTo>
                    <a:pt x="49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440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746067" y="3615151"/>
            <a:ext cx="558870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开发过程中是否一帆风顺？有没有遇到什么困难？</a:t>
            </a:r>
            <a:endParaRPr lang="zh-CN" altLang="en-US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482883" y="504806"/>
            <a:ext cx="175884" cy="175884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869313" y="3339080"/>
            <a:ext cx="146129" cy="146129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576447" y="5918040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676653" y="2885761"/>
            <a:ext cx="187807" cy="187807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flipV="1">
            <a:off x="9986573" y="4628406"/>
            <a:ext cx="67624" cy="67624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223838" y="5080064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440215" y="1947402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3" t="47915" b="34128"/>
          <a:stretch>
            <a:fillRect/>
          </a:stretch>
        </p:blipFill>
        <p:spPr>
          <a:xfrm rot="16200000">
            <a:off x="7140459" y="-370926"/>
            <a:ext cx="600232" cy="1342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90641" r="28488" b="-183"/>
          <a:stretch>
            <a:fillRect/>
          </a:stretch>
        </p:blipFill>
        <p:spPr>
          <a:xfrm flipH="1">
            <a:off x="8408434" y="6096176"/>
            <a:ext cx="3783565" cy="761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709056" y="2111828"/>
            <a:ext cx="1567543" cy="1567543"/>
            <a:chOff x="1426028" y="2046514"/>
            <a:chExt cx="1567543" cy="1567543"/>
          </a:xfrm>
        </p:grpSpPr>
        <p:sp>
          <p:nvSpPr>
            <p:cNvPr id="4" name="椭圆 3"/>
            <p:cNvSpPr/>
            <p:nvPr/>
          </p:nvSpPr>
          <p:spPr>
            <a:xfrm>
              <a:off x="1426028" y="2046514"/>
              <a:ext cx="1567543" cy="1567543"/>
            </a:xfrm>
            <a:prstGeom prst="ellipse">
              <a:avLst/>
            </a:prstGeom>
            <a:solidFill>
              <a:srgbClr val="4C4D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1" t="36990" r="7846" b="13692"/>
            <a:stretch>
              <a:fillRect/>
            </a:stretch>
          </p:blipFill>
          <p:spPr>
            <a:xfrm>
              <a:off x="1837517" y="2276865"/>
              <a:ext cx="938340" cy="1008715"/>
            </a:xfrm>
            <a:prstGeom prst="rect">
              <a:avLst/>
            </a:prstGeom>
          </p:spPr>
        </p:pic>
      </p:grpSp>
      <p:sp>
        <p:nvSpPr>
          <p:cNvPr id="7" name="PA_文本框 21"/>
          <p:cNvSpPr txBox="1"/>
          <p:nvPr>
            <p:custDataLst>
              <p:tags r:id="rId2"/>
            </p:custDataLst>
          </p:nvPr>
        </p:nvSpPr>
        <p:spPr>
          <a:xfrm>
            <a:off x="1340061" y="3909722"/>
            <a:ext cx="252436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zh-CN" altLang="en-US" sz="20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8795" y="4374602"/>
            <a:ext cx="290864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、路由切换问题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、nodejs不能运行es6模块化代码问题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、文章浏览量</a:t>
            </a: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+2</a:t>
            </a: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12228" y="1558407"/>
            <a:ext cx="1567543" cy="1567543"/>
            <a:chOff x="1426028" y="2046514"/>
            <a:chExt cx="1567543" cy="1567543"/>
          </a:xfrm>
        </p:grpSpPr>
        <p:sp>
          <p:nvSpPr>
            <p:cNvPr id="10" name="椭圆 9"/>
            <p:cNvSpPr/>
            <p:nvPr/>
          </p:nvSpPr>
          <p:spPr>
            <a:xfrm>
              <a:off x="1426028" y="2046514"/>
              <a:ext cx="1567543" cy="1567543"/>
            </a:xfrm>
            <a:prstGeom prst="ellipse">
              <a:avLst/>
            </a:prstGeom>
            <a:solidFill>
              <a:srgbClr val="4C4D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1" t="36990" r="7846" b="13692"/>
            <a:stretch>
              <a:fillRect/>
            </a:stretch>
          </p:blipFill>
          <p:spPr>
            <a:xfrm>
              <a:off x="1837517" y="2276865"/>
              <a:ext cx="938340" cy="1008715"/>
            </a:xfrm>
            <a:prstGeom prst="rect">
              <a:avLst/>
            </a:prstGeom>
          </p:spPr>
        </p:pic>
      </p:grpSp>
      <p:sp>
        <p:nvSpPr>
          <p:cNvPr id="12" name="PA_文本框 21"/>
          <p:cNvSpPr txBox="1"/>
          <p:nvPr>
            <p:custDataLst>
              <p:tags r:id="rId3"/>
            </p:custDataLst>
          </p:nvPr>
        </p:nvSpPr>
        <p:spPr>
          <a:xfrm>
            <a:off x="4943233" y="3356301"/>
            <a:ext cx="252436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endParaRPr lang="en-US" sz="28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12602" y="3755141"/>
            <a:ext cx="2908649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、跨域问题403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、413错误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、依赖版本匹配问题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754286" y="2111828"/>
            <a:ext cx="1567543" cy="1567543"/>
            <a:chOff x="1426028" y="2046514"/>
            <a:chExt cx="1567543" cy="1567543"/>
          </a:xfrm>
        </p:grpSpPr>
        <p:sp>
          <p:nvSpPr>
            <p:cNvPr id="15" name="椭圆 14"/>
            <p:cNvSpPr/>
            <p:nvPr/>
          </p:nvSpPr>
          <p:spPr>
            <a:xfrm>
              <a:off x="1426028" y="2046514"/>
              <a:ext cx="1567543" cy="1567543"/>
            </a:xfrm>
            <a:prstGeom prst="ellipse">
              <a:avLst/>
            </a:prstGeom>
            <a:solidFill>
              <a:srgbClr val="4C4DE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1" t="36990" r="7846" b="13692"/>
            <a:stretch>
              <a:fillRect/>
            </a:stretch>
          </p:blipFill>
          <p:spPr>
            <a:xfrm>
              <a:off x="1837517" y="2276865"/>
              <a:ext cx="938340" cy="1008715"/>
            </a:xfrm>
            <a:prstGeom prst="rect">
              <a:avLst/>
            </a:prstGeom>
          </p:spPr>
        </p:pic>
      </p:grpSp>
      <p:sp>
        <p:nvSpPr>
          <p:cNvPr id="17" name="PA_文本框 21"/>
          <p:cNvSpPr txBox="1"/>
          <p:nvPr>
            <p:custDataLst>
              <p:tags r:id="rId4"/>
            </p:custDataLst>
          </p:nvPr>
        </p:nvSpPr>
        <p:spPr>
          <a:xfrm>
            <a:off x="8385291" y="3909722"/>
            <a:ext cx="252436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en-US" sz="28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54025" y="4308562"/>
            <a:ext cx="290864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、占用运行内存过大问题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、阿里云短信服务失效问题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4883" b="100000" l="0" r="100000">
                        <a14:backgroundMark x1="1092" y1="76516" x2="5579" y2="76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21" b="-1"/>
          <a:stretch>
            <a:fillRect/>
          </a:stretch>
        </p:blipFill>
        <p:spPr>
          <a:xfrm rot="16200000" flipH="1" flipV="1">
            <a:off x="-846438" y="846438"/>
            <a:ext cx="6858000" cy="516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t="36990" r="7846" b="13692"/>
          <a:stretch>
            <a:fillRect/>
          </a:stretch>
        </p:blipFill>
        <p:spPr>
          <a:xfrm>
            <a:off x="507293" y="2817341"/>
            <a:ext cx="3333451" cy="35834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" t="34699" r="92123" b="48406"/>
          <a:stretch>
            <a:fillRect/>
          </a:stretch>
        </p:blipFill>
        <p:spPr>
          <a:xfrm flipH="1">
            <a:off x="11425084" y="182511"/>
            <a:ext cx="766916" cy="242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49"/>
          <p:cNvGrpSpPr/>
          <p:nvPr/>
        </p:nvGrpSpPr>
        <p:grpSpPr>
          <a:xfrm>
            <a:off x="5320773" y="2817341"/>
            <a:ext cx="3656174" cy="706755"/>
            <a:chOff x="6297600" y="3551833"/>
            <a:chExt cx="3656174" cy="706755"/>
          </a:xfrm>
        </p:grpSpPr>
        <p:sp>
          <p:nvSpPr>
            <p:cNvPr id="7" name="TextBox 28"/>
            <p:cNvSpPr txBox="1"/>
            <p:nvPr/>
          </p:nvSpPr>
          <p:spPr>
            <a:xfrm>
              <a:off x="6722894" y="3551833"/>
              <a:ext cx="3230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4000" b="1" dirty="0">
                  <a:solidFill>
                    <a:srgbClr val="4C4D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四、后续完善</a:t>
              </a:r>
              <a:endParaRPr lang="zh-CN" sz="40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78"/>
            <p:cNvSpPr>
              <a:spLocks noEditPoints="1"/>
            </p:cNvSpPr>
            <p:nvPr/>
          </p:nvSpPr>
          <p:spPr bwMode="auto">
            <a:xfrm>
              <a:off x="6297600" y="3808060"/>
              <a:ext cx="219608" cy="217730"/>
            </a:xfrm>
            <a:custGeom>
              <a:avLst/>
              <a:gdLst>
                <a:gd name="T0" fmla="*/ 117 w 117"/>
                <a:gd name="T1" fmla="*/ 27 h 116"/>
                <a:gd name="T2" fmla="*/ 113 w 117"/>
                <a:gd name="T3" fmla="*/ 23 h 116"/>
                <a:gd name="T4" fmla="*/ 82 w 117"/>
                <a:gd name="T5" fmla="*/ 56 h 116"/>
                <a:gd name="T6" fmla="*/ 61 w 117"/>
                <a:gd name="T7" fmla="*/ 35 h 116"/>
                <a:gd name="T8" fmla="*/ 93 w 117"/>
                <a:gd name="T9" fmla="*/ 3 h 116"/>
                <a:gd name="T10" fmla="*/ 90 w 117"/>
                <a:gd name="T11" fmla="*/ 0 h 116"/>
                <a:gd name="T12" fmla="*/ 58 w 117"/>
                <a:gd name="T13" fmla="*/ 32 h 116"/>
                <a:gd name="T14" fmla="*/ 37 w 117"/>
                <a:gd name="T15" fmla="*/ 10 h 116"/>
                <a:gd name="T16" fmla="*/ 34 w 117"/>
                <a:gd name="T17" fmla="*/ 14 h 116"/>
                <a:gd name="T18" fmla="*/ 44 w 117"/>
                <a:gd name="T19" fmla="*/ 24 h 116"/>
                <a:gd name="T20" fmla="*/ 0 w 117"/>
                <a:gd name="T21" fmla="*/ 67 h 116"/>
                <a:gd name="T22" fmla="*/ 49 w 117"/>
                <a:gd name="T23" fmla="*/ 116 h 116"/>
                <a:gd name="T24" fmla="*/ 93 w 117"/>
                <a:gd name="T25" fmla="*/ 73 h 116"/>
                <a:gd name="T26" fmla="*/ 103 w 117"/>
                <a:gd name="T27" fmla="*/ 83 h 116"/>
                <a:gd name="T28" fmla="*/ 106 w 117"/>
                <a:gd name="T29" fmla="*/ 80 h 116"/>
                <a:gd name="T30" fmla="*/ 85 w 117"/>
                <a:gd name="T31" fmla="*/ 59 h 116"/>
                <a:gd name="T32" fmla="*/ 117 w 117"/>
                <a:gd name="T33" fmla="*/ 27 h 116"/>
                <a:gd name="T34" fmla="*/ 49 w 117"/>
                <a:gd name="T35" fmla="*/ 110 h 116"/>
                <a:gd name="T36" fmla="*/ 7 w 117"/>
                <a:gd name="T37" fmla="*/ 67 h 116"/>
                <a:gd name="T38" fmla="*/ 47 w 117"/>
                <a:gd name="T39" fmla="*/ 28 h 116"/>
                <a:gd name="T40" fmla="*/ 68 w 117"/>
                <a:gd name="T41" fmla="*/ 48 h 116"/>
                <a:gd name="T42" fmla="*/ 89 w 117"/>
                <a:gd name="T43" fmla="*/ 70 h 116"/>
                <a:gd name="T44" fmla="*/ 49 w 117"/>
                <a:gd name="T45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16">
                  <a:moveTo>
                    <a:pt x="117" y="27"/>
                  </a:moveTo>
                  <a:lnTo>
                    <a:pt x="113" y="23"/>
                  </a:lnTo>
                  <a:lnTo>
                    <a:pt x="82" y="56"/>
                  </a:lnTo>
                  <a:lnTo>
                    <a:pt x="61" y="35"/>
                  </a:lnTo>
                  <a:lnTo>
                    <a:pt x="93" y="3"/>
                  </a:lnTo>
                  <a:lnTo>
                    <a:pt x="90" y="0"/>
                  </a:lnTo>
                  <a:lnTo>
                    <a:pt x="58" y="32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44" y="24"/>
                  </a:lnTo>
                  <a:lnTo>
                    <a:pt x="0" y="67"/>
                  </a:lnTo>
                  <a:lnTo>
                    <a:pt x="49" y="116"/>
                  </a:lnTo>
                  <a:lnTo>
                    <a:pt x="93" y="73"/>
                  </a:lnTo>
                  <a:lnTo>
                    <a:pt x="103" y="83"/>
                  </a:lnTo>
                  <a:lnTo>
                    <a:pt x="106" y="80"/>
                  </a:lnTo>
                  <a:lnTo>
                    <a:pt x="85" y="59"/>
                  </a:lnTo>
                  <a:lnTo>
                    <a:pt x="117" y="27"/>
                  </a:lnTo>
                  <a:close/>
                  <a:moveTo>
                    <a:pt x="49" y="110"/>
                  </a:moveTo>
                  <a:lnTo>
                    <a:pt x="7" y="67"/>
                  </a:lnTo>
                  <a:lnTo>
                    <a:pt x="47" y="28"/>
                  </a:lnTo>
                  <a:lnTo>
                    <a:pt x="68" y="48"/>
                  </a:lnTo>
                  <a:lnTo>
                    <a:pt x="89" y="70"/>
                  </a:lnTo>
                  <a:lnTo>
                    <a:pt x="49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440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746067" y="3615151"/>
            <a:ext cx="558870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这个项目后续还会完善吗？还会补充什么功能？</a:t>
            </a:r>
            <a:endParaRPr lang="zh-CN" altLang="en-US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482883" y="504806"/>
            <a:ext cx="175884" cy="175884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869313" y="3339080"/>
            <a:ext cx="146129" cy="146129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576447" y="5918040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676653" y="2885761"/>
            <a:ext cx="187807" cy="187807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flipV="1">
            <a:off x="9986573" y="4628406"/>
            <a:ext cx="67624" cy="67624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223838" y="5080064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440215" y="1947402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3" t="47915" b="34128"/>
          <a:stretch>
            <a:fillRect/>
          </a:stretch>
        </p:blipFill>
        <p:spPr>
          <a:xfrm rot="16200000">
            <a:off x="7140459" y="-370926"/>
            <a:ext cx="600232" cy="1342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90641" r="28488" b="-183"/>
          <a:stretch>
            <a:fillRect/>
          </a:stretch>
        </p:blipFill>
        <p:spPr>
          <a:xfrm flipH="1">
            <a:off x="8408434" y="6096176"/>
            <a:ext cx="3783565" cy="761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772399" y="261959"/>
            <a:ext cx="2971799" cy="2039917"/>
            <a:chOff x="7620197" y="261959"/>
            <a:chExt cx="4343202" cy="2981282"/>
          </a:xfrm>
        </p:grpSpPr>
        <p:sp>
          <p:nvSpPr>
            <p:cNvPr id="2" name="矩形 1"/>
            <p:cNvSpPr/>
            <p:nvPr/>
          </p:nvSpPr>
          <p:spPr>
            <a:xfrm>
              <a:off x="10515665" y="261959"/>
              <a:ext cx="1447734" cy="1490641"/>
            </a:xfrm>
            <a:prstGeom prst="rect">
              <a:avLst/>
            </a:prstGeom>
            <a:gradFill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9067931" y="1752600"/>
              <a:ext cx="1447734" cy="1490641"/>
            </a:xfrm>
            <a:prstGeom prst="rect">
              <a:avLst/>
            </a:prstGeom>
            <a:gradFill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620197" y="261959"/>
              <a:ext cx="1447734" cy="1490641"/>
            </a:xfrm>
            <a:prstGeom prst="rect">
              <a:avLst/>
            </a:prstGeom>
            <a:gradFill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5" t="6508" r="31078" b="10000"/>
          <a:stretch>
            <a:fillRect/>
          </a:stretch>
        </p:blipFill>
        <p:spPr>
          <a:xfrm>
            <a:off x="8149398" y="2841172"/>
            <a:ext cx="2897690" cy="300454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1362952" y="1670449"/>
            <a:ext cx="5571248" cy="40613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_文本框 21"/>
          <p:cNvSpPr txBox="1"/>
          <p:nvPr>
            <p:custDataLst>
              <p:tags r:id="rId2"/>
            </p:custDataLst>
          </p:nvPr>
        </p:nvSpPr>
        <p:spPr>
          <a:xfrm>
            <a:off x="2624576" y="2015244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32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</a:t>
            </a:r>
            <a:endParaRPr lang="zh-CN" altLang="en-US" sz="32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97990" y="2677160"/>
            <a:ext cx="5039995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en-US" altLang="zh-CN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SpringSecurity</a:t>
            </a:r>
            <a:r>
              <a:rPr lang="zh-CN" altLang="en-US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会话管理，实现单终端登录</a:t>
            </a:r>
            <a:endParaRPr lang="zh-CN" altLang="en-US" sz="16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、完善前台评论举报和回复功能，后台举报处理功能</a:t>
            </a:r>
            <a:endParaRPr lang="zh-CN" altLang="en-US" sz="16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、解决阿里云短信服务失效问题</a:t>
            </a:r>
            <a:endParaRPr lang="zh-CN" altLang="en-US" sz="16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、尝试解决服务器运行占用内存过大问题</a:t>
            </a:r>
            <a:endParaRPr lang="zh-CN" altLang="en-US" sz="16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、继续尝试将新学习到的技术或项目整合进去</a:t>
            </a:r>
            <a:endParaRPr lang="zh-CN" altLang="en-US" sz="16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flipV="1">
            <a:off x="2068959" y="1359381"/>
            <a:ext cx="555617" cy="555617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5672576" y="2427529"/>
            <a:ext cx="206156" cy="206156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644775" y="387985"/>
            <a:ext cx="6902450" cy="588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https://github.com/ISabigbug/online_education</a:t>
            </a:r>
            <a:endParaRPr lang="en-US" altLang="zh-CN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47800" y="976630"/>
            <a:ext cx="9296400" cy="531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4291965" y="489585"/>
            <a:ext cx="3608070" cy="588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项目地址：</a:t>
            </a:r>
            <a:r>
              <a:rPr lang="en-US" altLang="zh-CN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www.ibaojiaohui.cn</a:t>
            </a:r>
            <a:endParaRPr lang="en-US" altLang="zh-CN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2165" y="1078230"/>
            <a:ext cx="10568305" cy="5053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4883" b="100000" l="0" r="100000">
                        <a14:backgroundMark x1="1092" y1="76516" x2="5579" y2="76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21" b="-1"/>
          <a:stretch>
            <a:fillRect/>
          </a:stretch>
        </p:blipFill>
        <p:spPr>
          <a:xfrm rot="5400000" flipV="1">
            <a:off x="6183088" y="849086"/>
            <a:ext cx="6858000" cy="515982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t="36990" r="7846" b="13692"/>
          <a:stretch>
            <a:fillRect/>
          </a:stretch>
        </p:blipFill>
        <p:spPr>
          <a:xfrm>
            <a:off x="8939228" y="2536371"/>
            <a:ext cx="2908449" cy="31265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84"/>
          <a:stretch>
            <a:fillRect/>
          </a:stretch>
        </p:blipFill>
        <p:spPr>
          <a:xfrm>
            <a:off x="-1" y="0"/>
            <a:ext cx="7117099" cy="1347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" t="34699" r="92123" b="48406"/>
          <a:stretch>
            <a:fillRect/>
          </a:stretch>
        </p:blipFill>
        <p:spPr>
          <a:xfrm>
            <a:off x="-9832" y="2260189"/>
            <a:ext cx="766916" cy="242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3" t="47915" b="34128"/>
          <a:stretch>
            <a:fillRect/>
          </a:stretch>
        </p:blipFill>
        <p:spPr>
          <a:xfrm rot="16200000">
            <a:off x="7140459" y="-370926"/>
            <a:ext cx="600232" cy="1342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90641" r="28488" b="-183"/>
          <a:stretch>
            <a:fillRect/>
          </a:stretch>
        </p:blipFill>
        <p:spPr>
          <a:xfrm>
            <a:off x="0" y="5791199"/>
            <a:ext cx="5444708" cy="1096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椭圆 13"/>
          <p:cNvSpPr/>
          <p:nvPr/>
        </p:nvSpPr>
        <p:spPr>
          <a:xfrm>
            <a:off x="5953600" y="777485"/>
            <a:ext cx="284799" cy="284799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303573" y="3647467"/>
            <a:ext cx="146129" cy="146129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431734" y="6016362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28"/>
          <p:cNvSpPr txBox="1"/>
          <p:nvPr/>
        </p:nvSpPr>
        <p:spPr>
          <a:xfrm>
            <a:off x="1893110" y="2790624"/>
            <a:ext cx="5477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id-ID" sz="66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075" y="5067935"/>
            <a:ext cx="6146165" cy="782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项目地址：</a:t>
            </a:r>
            <a:r>
              <a:rPr lang="en-US" altLang="zh-CN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</a:t>
            </a:r>
            <a:r>
              <a:rPr lang="en-US" altLang="zh-CN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ww.ibaojiaohui.cn</a:t>
            </a:r>
            <a:endParaRPr lang="en-US" altLang="zh-CN" sz="16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https://github.com/ISabigbug/online_education</a:t>
            </a:r>
            <a:endParaRPr lang="en-US" altLang="zh-CN" sz="16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84"/>
          <a:stretch>
            <a:fillRect/>
          </a:stretch>
        </p:blipFill>
        <p:spPr>
          <a:xfrm>
            <a:off x="0" y="1"/>
            <a:ext cx="5132440" cy="971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90641" r="28488" b="-183"/>
          <a:stretch>
            <a:fillRect/>
          </a:stretch>
        </p:blipFill>
        <p:spPr>
          <a:xfrm flipH="1">
            <a:off x="5575338" y="5525729"/>
            <a:ext cx="6616662" cy="13322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" t="34699" r="92123" b="48406"/>
          <a:stretch>
            <a:fillRect/>
          </a:stretch>
        </p:blipFill>
        <p:spPr>
          <a:xfrm flipH="1">
            <a:off x="11425084" y="182511"/>
            <a:ext cx="766916" cy="242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23"/>
          <p:cNvSpPr txBox="1"/>
          <p:nvPr/>
        </p:nvSpPr>
        <p:spPr>
          <a:xfrm>
            <a:off x="1591598" y="1256772"/>
            <a:ext cx="3983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sz="4400" b="1" spc="600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50"/>
          <p:cNvGrpSpPr/>
          <p:nvPr/>
        </p:nvGrpSpPr>
        <p:grpSpPr>
          <a:xfrm>
            <a:off x="1199215" y="4305469"/>
            <a:ext cx="2447297" cy="460375"/>
            <a:chOff x="6287277" y="4520640"/>
            <a:chExt cx="2447297" cy="460375"/>
          </a:xfrm>
        </p:grpSpPr>
        <p:sp>
          <p:nvSpPr>
            <p:cNvPr id="21" name="TextBox 30"/>
            <p:cNvSpPr txBox="1"/>
            <p:nvPr/>
          </p:nvSpPr>
          <p:spPr>
            <a:xfrm>
              <a:off x="6722894" y="4520640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2400" b="1" dirty="0">
                  <a:solidFill>
                    <a:srgbClr val="4C4D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三、主要问题</a:t>
              </a:r>
              <a:endParaRPr lang="zh-CN" sz="2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75"/>
            <p:cNvSpPr>
              <a:spLocks noEditPoints="1"/>
            </p:cNvSpPr>
            <p:nvPr/>
          </p:nvSpPr>
          <p:spPr bwMode="auto">
            <a:xfrm>
              <a:off x="6287277" y="4803145"/>
              <a:ext cx="240254" cy="165174"/>
            </a:xfrm>
            <a:custGeom>
              <a:avLst/>
              <a:gdLst>
                <a:gd name="T0" fmla="*/ 181 w 216"/>
                <a:gd name="T1" fmla="*/ 148 h 148"/>
                <a:gd name="T2" fmla="*/ 111 w 216"/>
                <a:gd name="T3" fmla="*/ 148 h 148"/>
                <a:gd name="T4" fmla="*/ 109 w 216"/>
                <a:gd name="T5" fmla="*/ 148 h 148"/>
                <a:gd name="T6" fmla="*/ 109 w 216"/>
                <a:gd name="T7" fmla="*/ 148 h 148"/>
                <a:gd name="T8" fmla="*/ 107 w 216"/>
                <a:gd name="T9" fmla="*/ 148 h 148"/>
                <a:gd name="T10" fmla="*/ 45 w 216"/>
                <a:gd name="T11" fmla="*/ 148 h 148"/>
                <a:gd name="T12" fmla="*/ 0 w 216"/>
                <a:gd name="T13" fmla="*/ 103 h 148"/>
                <a:gd name="T14" fmla="*/ 0 w 216"/>
                <a:gd name="T15" fmla="*/ 101 h 148"/>
                <a:gd name="T16" fmla="*/ 42 w 216"/>
                <a:gd name="T17" fmla="*/ 56 h 148"/>
                <a:gd name="T18" fmla="*/ 112 w 216"/>
                <a:gd name="T19" fmla="*/ 0 h 148"/>
                <a:gd name="T20" fmla="*/ 112 w 216"/>
                <a:gd name="T21" fmla="*/ 0 h 148"/>
                <a:gd name="T22" fmla="*/ 184 w 216"/>
                <a:gd name="T23" fmla="*/ 72 h 148"/>
                <a:gd name="T24" fmla="*/ 184 w 216"/>
                <a:gd name="T25" fmla="*/ 72 h 148"/>
                <a:gd name="T26" fmla="*/ 184 w 216"/>
                <a:gd name="T27" fmla="*/ 76 h 148"/>
                <a:gd name="T28" fmla="*/ 216 w 216"/>
                <a:gd name="T29" fmla="*/ 111 h 148"/>
                <a:gd name="T30" fmla="*/ 216 w 216"/>
                <a:gd name="T31" fmla="*/ 113 h 148"/>
                <a:gd name="T32" fmla="*/ 181 w 216"/>
                <a:gd name="T33" fmla="*/ 148 h 148"/>
                <a:gd name="T34" fmla="*/ 109 w 216"/>
                <a:gd name="T35" fmla="*/ 140 h 148"/>
                <a:gd name="T36" fmla="*/ 109 w 216"/>
                <a:gd name="T37" fmla="*/ 140 h 148"/>
                <a:gd name="T38" fmla="*/ 111 w 216"/>
                <a:gd name="T39" fmla="*/ 140 h 148"/>
                <a:gd name="T40" fmla="*/ 181 w 216"/>
                <a:gd name="T41" fmla="*/ 140 h 148"/>
                <a:gd name="T42" fmla="*/ 208 w 216"/>
                <a:gd name="T43" fmla="*/ 113 h 148"/>
                <a:gd name="T44" fmla="*/ 208 w 216"/>
                <a:gd name="T45" fmla="*/ 111 h 148"/>
                <a:gd name="T46" fmla="*/ 181 w 216"/>
                <a:gd name="T47" fmla="*/ 84 h 148"/>
                <a:gd name="T48" fmla="*/ 175 w 216"/>
                <a:gd name="T49" fmla="*/ 84 h 148"/>
                <a:gd name="T50" fmla="*/ 176 w 216"/>
                <a:gd name="T51" fmla="*/ 80 h 148"/>
                <a:gd name="T52" fmla="*/ 176 w 216"/>
                <a:gd name="T53" fmla="*/ 72 h 148"/>
                <a:gd name="T54" fmla="*/ 176 w 216"/>
                <a:gd name="T55" fmla="*/ 72 h 148"/>
                <a:gd name="T56" fmla="*/ 112 w 216"/>
                <a:gd name="T57" fmla="*/ 8 h 148"/>
                <a:gd name="T58" fmla="*/ 112 w 216"/>
                <a:gd name="T59" fmla="*/ 8 h 148"/>
                <a:gd name="T60" fmla="*/ 49 w 216"/>
                <a:gd name="T61" fmla="*/ 61 h 148"/>
                <a:gd name="T62" fmla="*/ 48 w 216"/>
                <a:gd name="T63" fmla="*/ 64 h 148"/>
                <a:gd name="T64" fmla="*/ 45 w 216"/>
                <a:gd name="T65" fmla="*/ 64 h 148"/>
                <a:gd name="T66" fmla="*/ 8 w 216"/>
                <a:gd name="T67" fmla="*/ 101 h 148"/>
                <a:gd name="T68" fmla="*/ 8 w 216"/>
                <a:gd name="T69" fmla="*/ 103 h 148"/>
                <a:gd name="T70" fmla="*/ 45 w 216"/>
                <a:gd name="T71" fmla="*/ 140 h 148"/>
                <a:gd name="T72" fmla="*/ 107 w 216"/>
                <a:gd name="T73" fmla="*/ 140 h 148"/>
                <a:gd name="T74" fmla="*/ 108 w 216"/>
                <a:gd name="T75" fmla="*/ 140 h 148"/>
                <a:gd name="T76" fmla="*/ 109 w 216"/>
                <a:gd name="T77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6" h="148">
                  <a:moveTo>
                    <a:pt x="181" y="148"/>
                  </a:moveTo>
                  <a:cubicBezTo>
                    <a:pt x="111" y="148"/>
                    <a:pt x="111" y="148"/>
                    <a:pt x="111" y="148"/>
                  </a:cubicBezTo>
                  <a:cubicBezTo>
                    <a:pt x="110" y="148"/>
                    <a:pt x="110" y="148"/>
                    <a:pt x="10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108" y="148"/>
                    <a:pt x="107" y="148"/>
                    <a:pt x="107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20" y="148"/>
                    <a:pt x="0" y="128"/>
                    <a:pt x="0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8"/>
                    <a:pt x="18" y="58"/>
                    <a:pt x="42" y="56"/>
                  </a:cubicBezTo>
                  <a:cubicBezTo>
                    <a:pt x="49" y="23"/>
                    <a:pt x="78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52" y="0"/>
                    <a:pt x="184" y="3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4"/>
                    <a:pt x="184" y="75"/>
                    <a:pt x="184" y="76"/>
                  </a:cubicBezTo>
                  <a:cubicBezTo>
                    <a:pt x="202" y="78"/>
                    <a:pt x="216" y="93"/>
                    <a:pt x="216" y="111"/>
                  </a:cubicBezTo>
                  <a:cubicBezTo>
                    <a:pt x="216" y="113"/>
                    <a:pt x="216" y="113"/>
                    <a:pt x="216" y="113"/>
                  </a:cubicBezTo>
                  <a:cubicBezTo>
                    <a:pt x="216" y="132"/>
                    <a:pt x="200" y="148"/>
                    <a:pt x="181" y="148"/>
                  </a:cubicBezTo>
                  <a:close/>
                  <a:moveTo>
                    <a:pt x="109" y="140"/>
                  </a:moveTo>
                  <a:cubicBezTo>
                    <a:pt x="109" y="140"/>
                    <a:pt x="109" y="140"/>
                    <a:pt x="109" y="140"/>
                  </a:cubicBezTo>
                  <a:cubicBezTo>
                    <a:pt x="110" y="140"/>
                    <a:pt x="110" y="140"/>
                    <a:pt x="11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96" y="140"/>
                    <a:pt x="208" y="128"/>
                    <a:pt x="208" y="113"/>
                  </a:cubicBezTo>
                  <a:cubicBezTo>
                    <a:pt x="208" y="111"/>
                    <a:pt x="208" y="111"/>
                    <a:pt x="208" y="111"/>
                  </a:cubicBezTo>
                  <a:cubicBezTo>
                    <a:pt x="208" y="96"/>
                    <a:pt x="196" y="84"/>
                    <a:pt x="181" y="84"/>
                  </a:cubicBezTo>
                  <a:cubicBezTo>
                    <a:pt x="175" y="84"/>
                    <a:pt x="175" y="84"/>
                    <a:pt x="175" y="84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77"/>
                    <a:pt x="176" y="75"/>
                    <a:pt x="176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37"/>
                    <a:pt x="147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81" y="8"/>
                    <a:pt x="54" y="30"/>
                    <a:pt x="49" y="61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25" y="64"/>
                    <a:pt x="8" y="8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23"/>
                    <a:pt x="25" y="140"/>
                    <a:pt x="45" y="140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0"/>
                    <a:pt x="108" y="140"/>
                    <a:pt x="108" y="140"/>
                  </a:cubicBezTo>
                  <a:lnTo>
                    <a:pt x="109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80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51"/>
          <p:cNvGrpSpPr/>
          <p:nvPr/>
        </p:nvGrpSpPr>
        <p:grpSpPr>
          <a:xfrm>
            <a:off x="6383118" y="2480893"/>
            <a:ext cx="2743652" cy="460375"/>
            <a:chOff x="6295722" y="5489447"/>
            <a:chExt cx="2743652" cy="460375"/>
          </a:xfrm>
        </p:grpSpPr>
        <p:sp>
          <p:nvSpPr>
            <p:cNvPr id="28" name="TextBox 32"/>
            <p:cNvSpPr txBox="1"/>
            <p:nvPr/>
          </p:nvSpPr>
          <p:spPr>
            <a:xfrm>
              <a:off x="6722894" y="5489447"/>
              <a:ext cx="2316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2400" b="1" dirty="0">
                  <a:solidFill>
                    <a:srgbClr val="4C4D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二、数据库设计</a:t>
              </a:r>
              <a:endParaRPr lang="zh-CN" sz="2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87"/>
            <p:cNvSpPr>
              <a:spLocks noEditPoints="1"/>
            </p:cNvSpPr>
            <p:nvPr/>
          </p:nvSpPr>
          <p:spPr bwMode="auto">
            <a:xfrm>
              <a:off x="6295722" y="5787906"/>
              <a:ext cx="223364" cy="133266"/>
            </a:xfrm>
            <a:custGeom>
              <a:avLst/>
              <a:gdLst>
                <a:gd name="T0" fmla="*/ 156 w 200"/>
                <a:gd name="T1" fmla="*/ 0 h 120"/>
                <a:gd name="T2" fmla="*/ 44 w 200"/>
                <a:gd name="T3" fmla="*/ 0 h 120"/>
                <a:gd name="T4" fmla="*/ 0 w 200"/>
                <a:gd name="T5" fmla="*/ 40 h 120"/>
                <a:gd name="T6" fmla="*/ 0 w 200"/>
                <a:gd name="T7" fmla="*/ 120 h 120"/>
                <a:gd name="T8" fmla="*/ 200 w 200"/>
                <a:gd name="T9" fmla="*/ 120 h 120"/>
                <a:gd name="T10" fmla="*/ 200 w 200"/>
                <a:gd name="T11" fmla="*/ 40 h 120"/>
                <a:gd name="T12" fmla="*/ 156 w 200"/>
                <a:gd name="T13" fmla="*/ 0 h 120"/>
                <a:gd name="T14" fmla="*/ 48 w 200"/>
                <a:gd name="T15" fmla="*/ 8 h 120"/>
                <a:gd name="T16" fmla="*/ 153 w 200"/>
                <a:gd name="T17" fmla="*/ 8 h 120"/>
                <a:gd name="T18" fmla="*/ 189 w 200"/>
                <a:gd name="T19" fmla="*/ 40 h 120"/>
                <a:gd name="T20" fmla="*/ 128 w 200"/>
                <a:gd name="T21" fmla="*/ 40 h 120"/>
                <a:gd name="T22" fmla="*/ 100 w 200"/>
                <a:gd name="T23" fmla="*/ 68 h 120"/>
                <a:gd name="T24" fmla="*/ 72 w 200"/>
                <a:gd name="T25" fmla="*/ 40 h 120"/>
                <a:gd name="T26" fmla="*/ 11 w 200"/>
                <a:gd name="T27" fmla="*/ 40 h 120"/>
                <a:gd name="T28" fmla="*/ 48 w 200"/>
                <a:gd name="T29" fmla="*/ 8 h 120"/>
                <a:gd name="T30" fmla="*/ 192 w 200"/>
                <a:gd name="T31" fmla="*/ 112 h 120"/>
                <a:gd name="T32" fmla="*/ 8 w 200"/>
                <a:gd name="T33" fmla="*/ 112 h 120"/>
                <a:gd name="T34" fmla="*/ 8 w 200"/>
                <a:gd name="T35" fmla="*/ 48 h 120"/>
                <a:gd name="T36" fmla="*/ 65 w 200"/>
                <a:gd name="T37" fmla="*/ 48 h 120"/>
                <a:gd name="T38" fmla="*/ 100 w 200"/>
                <a:gd name="T39" fmla="*/ 76 h 120"/>
                <a:gd name="T40" fmla="*/ 135 w 200"/>
                <a:gd name="T41" fmla="*/ 48 h 120"/>
                <a:gd name="T42" fmla="*/ 192 w 200"/>
                <a:gd name="T43" fmla="*/ 48 h 120"/>
                <a:gd name="T44" fmla="*/ 192 w 200"/>
                <a:gd name="T45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20">
                  <a:moveTo>
                    <a:pt x="15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0" y="40"/>
                    <a:pt x="200" y="40"/>
                    <a:pt x="200" y="40"/>
                  </a:cubicBezTo>
                  <a:lnTo>
                    <a:pt x="156" y="0"/>
                  </a:lnTo>
                  <a:close/>
                  <a:moveTo>
                    <a:pt x="48" y="8"/>
                  </a:moveTo>
                  <a:cubicBezTo>
                    <a:pt x="153" y="8"/>
                    <a:pt x="153" y="8"/>
                    <a:pt x="153" y="8"/>
                  </a:cubicBezTo>
                  <a:cubicBezTo>
                    <a:pt x="189" y="40"/>
                    <a:pt x="189" y="40"/>
                    <a:pt x="189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55"/>
                    <a:pt x="115" y="68"/>
                    <a:pt x="100" y="68"/>
                  </a:cubicBezTo>
                  <a:cubicBezTo>
                    <a:pt x="85" y="68"/>
                    <a:pt x="72" y="55"/>
                    <a:pt x="72" y="40"/>
                  </a:cubicBezTo>
                  <a:cubicBezTo>
                    <a:pt x="11" y="40"/>
                    <a:pt x="11" y="40"/>
                    <a:pt x="11" y="40"/>
                  </a:cubicBezTo>
                  <a:lnTo>
                    <a:pt x="48" y="8"/>
                  </a:lnTo>
                  <a:close/>
                  <a:moveTo>
                    <a:pt x="192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9" y="63"/>
                    <a:pt x="83" y="76"/>
                    <a:pt x="100" y="76"/>
                  </a:cubicBezTo>
                  <a:cubicBezTo>
                    <a:pt x="117" y="76"/>
                    <a:pt x="131" y="63"/>
                    <a:pt x="135" y="48"/>
                  </a:cubicBezTo>
                  <a:cubicBezTo>
                    <a:pt x="192" y="48"/>
                    <a:pt x="192" y="48"/>
                    <a:pt x="192" y="48"/>
                  </a:cubicBezTo>
                  <a:lnTo>
                    <a:pt x="192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80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49"/>
          <p:cNvGrpSpPr/>
          <p:nvPr/>
        </p:nvGrpSpPr>
        <p:grpSpPr>
          <a:xfrm>
            <a:off x="1181391" y="2499792"/>
            <a:ext cx="2436974" cy="473957"/>
            <a:chOff x="6297600" y="3551833"/>
            <a:chExt cx="2436974" cy="473957"/>
          </a:xfrm>
        </p:grpSpPr>
        <p:sp>
          <p:nvSpPr>
            <p:cNvPr id="35" name="TextBox 28"/>
            <p:cNvSpPr txBox="1"/>
            <p:nvPr/>
          </p:nvSpPr>
          <p:spPr>
            <a:xfrm>
              <a:off x="6722894" y="3551833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2400" b="1" dirty="0">
                  <a:solidFill>
                    <a:srgbClr val="4C4D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一、项目介绍</a:t>
              </a:r>
              <a:endParaRPr lang="zh-CN" sz="2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78"/>
            <p:cNvSpPr>
              <a:spLocks noEditPoints="1"/>
            </p:cNvSpPr>
            <p:nvPr/>
          </p:nvSpPr>
          <p:spPr bwMode="auto">
            <a:xfrm>
              <a:off x="6297600" y="3808060"/>
              <a:ext cx="219608" cy="217730"/>
            </a:xfrm>
            <a:custGeom>
              <a:avLst/>
              <a:gdLst>
                <a:gd name="T0" fmla="*/ 117 w 117"/>
                <a:gd name="T1" fmla="*/ 27 h 116"/>
                <a:gd name="T2" fmla="*/ 113 w 117"/>
                <a:gd name="T3" fmla="*/ 23 h 116"/>
                <a:gd name="T4" fmla="*/ 82 w 117"/>
                <a:gd name="T5" fmla="*/ 56 h 116"/>
                <a:gd name="T6" fmla="*/ 61 w 117"/>
                <a:gd name="T7" fmla="*/ 35 h 116"/>
                <a:gd name="T8" fmla="*/ 93 w 117"/>
                <a:gd name="T9" fmla="*/ 3 h 116"/>
                <a:gd name="T10" fmla="*/ 90 w 117"/>
                <a:gd name="T11" fmla="*/ 0 h 116"/>
                <a:gd name="T12" fmla="*/ 58 w 117"/>
                <a:gd name="T13" fmla="*/ 32 h 116"/>
                <a:gd name="T14" fmla="*/ 37 w 117"/>
                <a:gd name="T15" fmla="*/ 10 h 116"/>
                <a:gd name="T16" fmla="*/ 34 w 117"/>
                <a:gd name="T17" fmla="*/ 14 h 116"/>
                <a:gd name="T18" fmla="*/ 44 w 117"/>
                <a:gd name="T19" fmla="*/ 24 h 116"/>
                <a:gd name="T20" fmla="*/ 0 w 117"/>
                <a:gd name="T21" fmla="*/ 67 h 116"/>
                <a:gd name="T22" fmla="*/ 49 w 117"/>
                <a:gd name="T23" fmla="*/ 116 h 116"/>
                <a:gd name="T24" fmla="*/ 93 w 117"/>
                <a:gd name="T25" fmla="*/ 73 h 116"/>
                <a:gd name="T26" fmla="*/ 103 w 117"/>
                <a:gd name="T27" fmla="*/ 83 h 116"/>
                <a:gd name="T28" fmla="*/ 106 w 117"/>
                <a:gd name="T29" fmla="*/ 80 h 116"/>
                <a:gd name="T30" fmla="*/ 85 w 117"/>
                <a:gd name="T31" fmla="*/ 59 h 116"/>
                <a:gd name="T32" fmla="*/ 117 w 117"/>
                <a:gd name="T33" fmla="*/ 27 h 116"/>
                <a:gd name="T34" fmla="*/ 49 w 117"/>
                <a:gd name="T35" fmla="*/ 110 h 116"/>
                <a:gd name="T36" fmla="*/ 7 w 117"/>
                <a:gd name="T37" fmla="*/ 67 h 116"/>
                <a:gd name="T38" fmla="*/ 47 w 117"/>
                <a:gd name="T39" fmla="*/ 28 h 116"/>
                <a:gd name="T40" fmla="*/ 68 w 117"/>
                <a:gd name="T41" fmla="*/ 48 h 116"/>
                <a:gd name="T42" fmla="*/ 89 w 117"/>
                <a:gd name="T43" fmla="*/ 70 h 116"/>
                <a:gd name="T44" fmla="*/ 49 w 117"/>
                <a:gd name="T45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16">
                  <a:moveTo>
                    <a:pt x="117" y="27"/>
                  </a:moveTo>
                  <a:lnTo>
                    <a:pt x="113" y="23"/>
                  </a:lnTo>
                  <a:lnTo>
                    <a:pt x="82" y="56"/>
                  </a:lnTo>
                  <a:lnTo>
                    <a:pt x="61" y="35"/>
                  </a:lnTo>
                  <a:lnTo>
                    <a:pt x="93" y="3"/>
                  </a:lnTo>
                  <a:lnTo>
                    <a:pt x="90" y="0"/>
                  </a:lnTo>
                  <a:lnTo>
                    <a:pt x="58" y="32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44" y="24"/>
                  </a:lnTo>
                  <a:lnTo>
                    <a:pt x="0" y="67"/>
                  </a:lnTo>
                  <a:lnTo>
                    <a:pt x="49" y="116"/>
                  </a:lnTo>
                  <a:lnTo>
                    <a:pt x="93" y="73"/>
                  </a:lnTo>
                  <a:lnTo>
                    <a:pt x="103" y="83"/>
                  </a:lnTo>
                  <a:lnTo>
                    <a:pt x="106" y="80"/>
                  </a:lnTo>
                  <a:lnTo>
                    <a:pt x="85" y="59"/>
                  </a:lnTo>
                  <a:lnTo>
                    <a:pt x="117" y="27"/>
                  </a:lnTo>
                  <a:close/>
                  <a:moveTo>
                    <a:pt x="49" y="110"/>
                  </a:moveTo>
                  <a:lnTo>
                    <a:pt x="7" y="67"/>
                  </a:lnTo>
                  <a:lnTo>
                    <a:pt x="47" y="28"/>
                  </a:lnTo>
                  <a:lnTo>
                    <a:pt x="68" y="48"/>
                  </a:lnTo>
                  <a:lnTo>
                    <a:pt x="89" y="70"/>
                  </a:lnTo>
                  <a:lnTo>
                    <a:pt x="49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80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Group 49"/>
          <p:cNvGrpSpPr/>
          <p:nvPr/>
        </p:nvGrpSpPr>
        <p:grpSpPr>
          <a:xfrm>
            <a:off x="6383118" y="4269692"/>
            <a:ext cx="2436974" cy="473957"/>
            <a:chOff x="6297600" y="3551833"/>
            <a:chExt cx="2436974" cy="473957"/>
          </a:xfrm>
        </p:grpSpPr>
        <p:sp>
          <p:nvSpPr>
            <p:cNvPr id="42" name="TextBox 28"/>
            <p:cNvSpPr txBox="1"/>
            <p:nvPr/>
          </p:nvSpPr>
          <p:spPr>
            <a:xfrm>
              <a:off x="6722894" y="3551833"/>
              <a:ext cx="20116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2400" b="1" dirty="0">
                  <a:solidFill>
                    <a:srgbClr val="4C4D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四、后续完善</a:t>
              </a:r>
              <a:endParaRPr lang="zh-CN" sz="2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178"/>
            <p:cNvSpPr>
              <a:spLocks noEditPoints="1"/>
            </p:cNvSpPr>
            <p:nvPr/>
          </p:nvSpPr>
          <p:spPr bwMode="auto">
            <a:xfrm>
              <a:off x="6297600" y="3808060"/>
              <a:ext cx="219608" cy="217730"/>
            </a:xfrm>
            <a:custGeom>
              <a:avLst/>
              <a:gdLst>
                <a:gd name="T0" fmla="*/ 117 w 117"/>
                <a:gd name="T1" fmla="*/ 27 h 116"/>
                <a:gd name="T2" fmla="*/ 113 w 117"/>
                <a:gd name="T3" fmla="*/ 23 h 116"/>
                <a:gd name="T4" fmla="*/ 82 w 117"/>
                <a:gd name="T5" fmla="*/ 56 h 116"/>
                <a:gd name="T6" fmla="*/ 61 w 117"/>
                <a:gd name="T7" fmla="*/ 35 h 116"/>
                <a:gd name="T8" fmla="*/ 93 w 117"/>
                <a:gd name="T9" fmla="*/ 3 h 116"/>
                <a:gd name="T10" fmla="*/ 90 w 117"/>
                <a:gd name="T11" fmla="*/ 0 h 116"/>
                <a:gd name="T12" fmla="*/ 58 w 117"/>
                <a:gd name="T13" fmla="*/ 32 h 116"/>
                <a:gd name="T14" fmla="*/ 37 w 117"/>
                <a:gd name="T15" fmla="*/ 10 h 116"/>
                <a:gd name="T16" fmla="*/ 34 w 117"/>
                <a:gd name="T17" fmla="*/ 14 h 116"/>
                <a:gd name="T18" fmla="*/ 44 w 117"/>
                <a:gd name="T19" fmla="*/ 24 h 116"/>
                <a:gd name="T20" fmla="*/ 0 w 117"/>
                <a:gd name="T21" fmla="*/ 67 h 116"/>
                <a:gd name="T22" fmla="*/ 49 w 117"/>
                <a:gd name="T23" fmla="*/ 116 h 116"/>
                <a:gd name="T24" fmla="*/ 93 w 117"/>
                <a:gd name="T25" fmla="*/ 73 h 116"/>
                <a:gd name="T26" fmla="*/ 103 w 117"/>
                <a:gd name="T27" fmla="*/ 83 h 116"/>
                <a:gd name="T28" fmla="*/ 106 w 117"/>
                <a:gd name="T29" fmla="*/ 80 h 116"/>
                <a:gd name="T30" fmla="*/ 85 w 117"/>
                <a:gd name="T31" fmla="*/ 59 h 116"/>
                <a:gd name="T32" fmla="*/ 117 w 117"/>
                <a:gd name="T33" fmla="*/ 27 h 116"/>
                <a:gd name="T34" fmla="*/ 49 w 117"/>
                <a:gd name="T35" fmla="*/ 110 h 116"/>
                <a:gd name="T36" fmla="*/ 7 w 117"/>
                <a:gd name="T37" fmla="*/ 67 h 116"/>
                <a:gd name="T38" fmla="*/ 47 w 117"/>
                <a:gd name="T39" fmla="*/ 28 h 116"/>
                <a:gd name="T40" fmla="*/ 68 w 117"/>
                <a:gd name="T41" fmla="*/ 48 h 116"/>
                <a:gd name="T42" fmla="*/ 89 w 117"/>
                <a:gd name="T43" fmla="*/ 70 h 116"/>
                <a:gd name="T44" fmla="*/ 49 w 117"/>
                <a:gd name="T45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16">
                  <a:moveTo>
                    <a:pt x="117" y="27"/>
                  </a:moveTo>
                  <a:lnTo>
                    <a:pt x="113" y="23"/>
                  </a:lnTo>
                  <a:lnTo>
                    <a:pt x="82" y="56"/>
                  </a:lnTo>
                  <a:lnTo>
                    <a:pt x="61" y="35"/>
                  </a:lnTo>
                  <a:lnTo>
                    <a:pt x="93" y="3"/>
                  </a:lnTo>
                  <a:lnTo>
                    <a:pt x="90" y="0"/>
                  </a:lnTo>
                  <a:lnTo>
                    <a:pt x="58" y="32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44" y="24"/>
                  </a:lnTo>
                  <a:lnTo>
                    <a:pt x="0" y="67"/>
                  </a:lnTo>
                  <a:lnTo>
                    <a:pt x="49" y="116"/>
                  </a:lnTo>
                  <a:lnTo>
                    <a:pt x="93" y="73"/>
                  </a:lnTo>
                  <a:lnTo>
                    <a:pt x="103" y="83"/>
                  </a:lnTo>
                  <a:lnTo>
                    <a:pt x="106" y="80"/>
                  </a:lnTo>
                  <a:lnTo>
                    <a:pt x="85" y="59"/>
                  </a:lnTo>
                  <a:lnTo>
                    <a:pt x="117" y="27"/>
                  </a:lnTo>
                  <a:close/>
                  <a:moveTo>
                    <a:pt x="49" y="110"/>
                  </a:moveTo>
                  <a:lnTo>
                    <a:pt x="7" y="67"/>
                  </a:lnTo>
                  <a:lnTo>
                    <a:pt x="47" y="28"/>
                  </a:lnTo>
                  <a:lnTo>
                    <a:pt x="68" y="48"/>
                  </a:lnTo>
                  <a:lnTo>
                    <a:pt x="89" y="70"/>
                  </a:lnTo>
                  <a:lnTo>
                    <a:pt x="49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80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77946" y="1309740"/>
            <a:ext cx="387975" cy="613500"/>
            <a:chOff x="850587" y="1218614"/>
            <a:chExt cx="387975" cy="613500"/>
          </a:xfrm>
        </p:grpSpPr>
        <p:sp>
          <p:nvSpPr>
            <p:cNvPr id="45" name="流程图: 终止 44"/>
            <p:cNvSpPr/>
            <p:nvPr/>
          </p:nvSpPr>
          <p:spPr>
            <a:xfrm rot="2700000">
              <a:off x="895736" y="1391316"/>
              <a:ext cx="515528" cy="170124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流程图: 终止 45"/>
            <p:cNvSpPr/>
            <p:nvPr/>
          </p:nvSpPr>
          <p:spPr>
            <a:xfrm rot="2700000">
              <a:off x="727759" y="1588290"/>
              <a:ext cx="366652" cy="120995"/>
            </a:xfrm>
            <a:prstGeom prst="flowChartTerminator">
              <a:avLst/>
            </a:prstGeom>
            <a:gradFill flip="none" rotWithShape="1">
              <a:gsLst>
                <a:gs pos="0">
                  <a:srgbClr val="D87DE8"/>
                </a:gs>
                <a:gs pos="45000">
                  <a:srgbClr val="F27AEC"/>
                </a:gs>
                <a:gs pos="76000">
                  <a:srgbClr val="FAC0D5"/>
                </a:gs>
                <a:gs pos="100000">
                  <a:srgbClr val="FBC3D4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1636501" y="2973749"/>
            <a:ext cx="393883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这个项目用了什么技术？具有什么功能？</a:t>
            </a:r>
            <a:endParaRPr lang="zh-CN" altLang="en-US" sz="1400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808412" y="2911487"/>
            <a:ext cx="393883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涉及多少张表？表之间有什么关系？</a:t>
            </a:r>
            <a:endParaRPr lang="zh-CN" altLang="en-US" sz="1400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636500" y="4767134"/>
            <a:ext cx="393883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开发过程中是否一帆风顺？有没有遇到什么困难？</a:t>
            </a:r>
            <a:endParaRPr lang="zh-CN" altLang="en-US" sz="1400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808412" y="4758455"/>
            <a:ext cx="393883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这个项目后续还会完善吗？还会补充什么功能？</a:t>
            </a:r>
            <a:endParaRPr lang="zh-CN" altLang="en-US" sz="1400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3" t="47915" b="34128"/>
          <a:stretch>
            <a:fillRect/>
          </a:stretch>
        </p:blipFill>
        <p:spPr>
          <a:xfrm rot="16200000">
            <a:off x="7140459" y="-370926"/>
            <a:ext cx="600232" cy="1342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" t="34699" r="92123" b="48406"/>
          <a:stretch>
            <a:fillRect/>
          </a:stretch>
        </p:blipFill>
        <p:spPr>
          <a:xfrm>
            <a:off x="-33859" y="4435576"/>
            <a:ext cx="766916" cy="242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8" grpId="0"/>
      <p:bldP spid="50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4883" b="100000" l="0" r="100000">
                        <a14:backgroundMark x1="1092" y1="76516" x2="5579" y2="76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21" b="-1"/>
          <a:stretch>
            <a:fillRect/>
          </a:stretch>
        </p:blipFill>
        <p:spPr>
          <a:xfrm rot="16200000" flipH="1" flipV="1">
            <a:off x="-846438" y="846438"/>
            <a:ext cx="6858000" cy="516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t="36990" r="7846" b="13692"/>
          <a:stretch>
            <a:fillRect/>
          </a:stretch>
        </p:blipFill>
        <p:spPr>
          <a:xfrm>
            <a:off x="507293" y="2817341"/>
            <a:ext cx="3333451" cy="35834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" t="34699" r="92123" b="48406"/>
          <a:stretch>
            <a:fillRect/>
          </a:stretch>
        </p:blipFill>
        <p:spPr>
          <a:xfrm flipH="1">
            <a:off x="11425084" y="182511"/>
            <a:ext cx="766916" cy="242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49"/>
          <p:cNvGrpSpPr/>
          <p:nvPr/>
        </p:nvGrpSpPr>
        <p:grpSpPr>
          <a:xfrm>
            <a:off x="5320773" y="2817341"/>
            <a:ext cx="3656174" cy="706755"/>
            <a:chOff x="6297600" y="3551833"/>
            <a:chExt cx="3656174" cy="706755"/>
          </a:xfrm>
        </p:grpSpPr>
        <p:sp>
          <p:nvSpPr>
            <p:cNvPr id="7" name="TextBox 28"/>
            <p:cNvSpPr txBox="1"/>
            <p:nvPr/>
          </p:nvSpPr>
          <p:spPr>
            <a:xfrm>
              <a:off x="6722894" y="3551833"/>
              <a:ext cx="3230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sz="4000" b="1" dirty="0">
                  <a:solidFill>
                    <a:srgbClr val="4C4D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一、项目介绍</a:t>
              </a:r>
              <a:endParaRPr lang="zh-CN" sz="40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78"/>
            <p:cNvSpPr>
              <a:spLocks noEditPoints="1"/>
            </p:cNvSpPr>
            <p:nvPr/>
          </p:nvSpPr>
          <p:spPr bwMode="auto">
            <a:xfrm>
              <a:off x="6297600" y="3808060"/>
              <a:ext cx="219608" cy="217730"/>
            </a:xfrm>
            <a:custGeom>
              <a:avLst/>
              <a:gdLst>
                <a:gd name="T0" fmla="*/ 117 w 117"/>
                <a:gd name="T1" fmla="*/ 27 h 116"/>
                <a:gd name="T2" fmla="*/ 113 w 117"/>
                <a:gd name="T3" fmla="*/ 23 h 116"/>
                <a:gd name="T4" fmla="*/ 82 w 117"/>
                <a:gd name="T5" fmla="*/ 56 h 116"/>
                <a:gd name="T6" fmla="*/ 61 w 117"/>
                <a:gd name="T7" fmla="*/ 35 h 116"/>
                <a:gd name="T8" fmla="*/ 93 w 117"/>
                <a:gd name="T9" fmla="*/ 3 h 116"/>
                <a:gd name="T10" fmla="*/ 90 w 117"/>
                <a:gd name="T11" fmla="*/ 0 h 116"/>
                <a:gd name="T12" fmla="*/ 58 w 117"/>
                <a:gd name="T13" fmla="*/ 32 h 116"/>
                <a:gd name="T14" fmla="*/ 37 w 117"/>
                <a:gd name="T15" fmla="*/ 10 h 116"/>
                <a:gd name="T16" fmla="*/ 34 w 117"/>
                <a:gd name="T17" fmla="*/ 14 h 116"/>
                <a:gd name="T18" fmla="*/ 44 w 117"/>
                <a:gd name="T19" fmla="*/ 24 h 116"/>
                <a:gd name="T20" fmla="*/ 0 w 117"/>
                <a:gd name="T21" fmla="*/ 67 h 116"/>
                <a:gd name="T22" fmla="*/ 49 w 117"/>
                <a:gd name="T23" fmla="*/ 116 h 116"/>
                <a:gd name="T24" fmla="*/ 93 w 117"/>
                <a:gd name="T25" fmla="*/ 73 h 116"/>
                <a:gd name="T26" fmla="*/ 103 w 117"/>
                <a:gd name="T27" fmla="*/ 83 h 116"/>
                <a:gd name="T28" fmla="*/ 106 w 117"/>
                <a:gd name="T29" fmla="*/ 80 h 116"/>
                <a:gd name="T30" fmla="*/ 85 w 117"/>
                <a:gd name="T31" fmla="*/ 59 h 116"/>
                <a:gd name="T32" fmla="*/ 117 w 117"/>
                <a:gd name="T33" fmla="*/ 27 h 116"/>
                <a:gd name="T34" fmla="*/ 49 w 117"/>
                <a:gd name="T35" fmla="*/ 110 h 116"/>
                <a:gd name="T36" fmla="*/ 7 w 117"/>
                <a:gd name="T37" fmla="*/ 67 h 116"/>
                <a:gd name="T38" fmla="*/ 47 w 117"/>
                <a:gd name="T39" fmla="*/ 28 h 116"/>
                <a:gd name="T40" fmla="*/ 68 w 117"/>
                <a:gd name="T41" fmla="*/ 48 h 116"/>
                <a:gd name="T42" fmla="*/ 89 w 117"/>
                <a:gd name="T43" fmla="*/ 70 h 116"/>
                <a:gd name="T44" fmla="*/ 49 w 117"/>
                <a:gd name="T45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16">
                  <a:moveTo>
                    <a:pt x="117" y="27"/>
                  </a:moveTo>
                  <a:lnTo>
                    <a:pt x="113" y="23"/>
                  </a:lnTo>
                  <a:lnTo>
                    <a:pt x="82" y="56"/>
                  </a:lnTo>
                  <a:lnTo>
                    <a:pt x="61" y="35"/>
                  </a:lnTo>
                  <a:lnTo>
                    <a:pt x="93" y="3"/>
                  </a:lnTo>
                  <a:lnTo>
                    <a:pt x="90" y="0"/>
                  </a:lnTo>
                  <a:lnTo>
                    <a:pt x="58" y="32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44" y="24"/>
                  </a:lnTo>
                  <a:lnTo>
                    <a:pt x="0" y="67"/>
                  </a:lnTo>
                  <a:lnTo>
                    <a:pt x="49" y="116"/>
                  </a:lnTo>
                  <a:lnTo>
                    <a:pt x="93" y="73"/>
                  </a:lnTo>
                  <a:lnTo>
                    <a:pt x="103" y="83"/>
                  </a:lnTo>
                  <a:lnTo>
                    <a:pt x="106" y="80"/>
                  </a:lnTo>
                  <a:lnTo>
                    <a:pt x="85" y="59"/>
                  </a:lnTo>
                  <a:lnTo>
                    <a:pt x="117" y="27"/>
                  </a:lnTo>
                  <a:close/>
                  <a:moveTo>
                    <a:pt x="49" y="110"/>
                  </a:moveTo>
                  <a:lnTo>
                    <a:pt x="7" y="67"/>
                  </a:lnTo>
                  <a:lnTo>
                    <a:pt x="47" y="28"/>
                  </a:lnTo>
                  <a:lnTo>
                    <a:pt x="68" y="48"/>
                  </a:lnTo>
                  <a:lnTo>
                    <a:pt x="89" y="70"/>
                  </a:lnTo>
                  <a:lnTo>
                    <a:pt x="49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440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746067" y="3615151"/>
            <a:ext cx="558870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这个项目用了什么技术？具有什么功能？</a:t>
            </a:r>
            <a:endParaRPr lang="zh-CN" altLang="en-US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482883" y="504806"/>
            <a:ext cx="175884" cy="175884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869313" y="3339080"/>
            <a:ext cx="146129" cy="146129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576447" y="5918040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676653" y="2885761"/>
            <a:ext cx="187807" cy="187807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flipV="1">
            <a:off x="9986573" y="4628406"/>
            <a:ext cx="67624" cy="67624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223838" y="5080064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440215" y="1947402"/>
            <a:ext cx="200331" cy="200331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3" t="47915" b="34128"/>
          <a:stretch>
            <a:fillRect/>
          </a:stretch>
        </p:blipFill>
        <p:spPr>
          <a:xfrm rot="16200000">
            <a:off x="7140459" y="-370926"/>
            <a:ext cx="600232" cy="13420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90641" r="28488" b="-183"/>
          <a:stretch>
            <a:fillRect/>
          </a:stretch>
        </p:blipFill>
        <p:spPr>
          <a:xfrm flipH="1">
            <a:off x="8408434" y="6096176"/>
            <a:ext cx="3783565" cy="761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48" r="37545"/>
          <a:stretch>
            <a:fillRect/>
          </a:stretch>
        </p:blipFill>
        <p:spPr>
          <a:xfrm>
            <a:off x="9198046" y="274320"/>
            <a:ext cx="2734361" cy="17721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31" y="772311"/>
            <a:ext cx="3426138" cy="2286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5" b="44655"/>
          <a:stretch>
            <a:fillRect/>
          </a:stretch>
        </p:blipFill>
        <p:spPr>
          <a:xfrm>
            <a:off x="8572137" y="2451463"/>
            <a:ext cx="2139790" cy="1386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3" t="47915" b="34128"/>
          <a:stretch>
            <a:fillRect/>
          </a:stretch>
        </p:blipFill>
        <p:spPr>
          <a:xfrm rot="16200000">
            <a:off x="7586934" y="-170713"/>
            <a:ext cx="720152" cy="1610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A_文本框 21"/>
          <p:cNvSpPr txBox="1"/>
          <p:nvPr>
            <p:custDataLst>
              <p:tags r:id="rId4"/>
            </p:custDataLst>
          </p:nvPr>
        </p:nvSpPr>
        <p:spPr>
          <a:xfrm>
            <a:off x="4340860" y="3429000"/>
            <a:ext cx="3696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包教会</a:t>
            </a:r>
            <a:r>
              <a:rPr lang="zh-CN" altLang="en-US" sz="24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在线教育平台</a:t>
            </a:r>
            <a:endParaRPr lang="en-US" sz="24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71240" y="3889375"/>
            <a:ext cx="52724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它是一个基于SpringBoot + SpringClound + Vue + Nuxt开发的前后端分离项目。截止目前，前台用户系统包含首页、讲师、课程和文章模块。后台管理系统包含权限管理、讲师管理、课程分类、课程管理、统计分析、幻灯片管理、文章管理、评论管理模块。</a:t>
            </a:r>
            <a:endParaRPr lang="zh-CN" altLang="en-US" sz="16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74" y="4687007"/>
            <a:ext cx="2845183" cy="18988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60" b="45754"/>
          <a:stretch>
            <a:fillRect/>
          </a:stretch>
        </p:blipFill>
        <p:spPr>
          <a:xfrm flipH="1">
            <a:off x="1497823" y="2486520"/>
            <a:ext cx="2305297" cy="13517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60" b="45754"/>
          <a:stretch>
            <a:fillRect/>
          </a:stretch>
        </p:blipFill>
        <p:spPr>
          <a:xfrm flipH="1">
            <a:off x="9949031" y="4480903"/>
            <a:ext cx="1525791" cy="894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5"/>
          <p:cNvSpPr/>
          <p:nvPr/>
        </p:nvSpPr>
        <p:spPr>
          <a:xfrm>
            <a:off x="711435" y="1593879"/>
            <a:ext cx="10943303" cy="4011562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Top Corners Rounded 15"/>
          <p:cNvSpPr/>
          <p:nvPr/>
        </p:nvSpPr>
        <p:spPr>
          <a:xfrm rot="16200000">
            <a:off x="-534278" y="2839588"/>
            <a:ext cx="4011567" cy="1520138"/>
          </a:xfrm>
          <a:prstGeom prst="round2SameRect">
            <a:avLst>
              <a:gd name="adj1" fmla="val 3886"/>
              <a:gd name="adj2" fmla="val 0"/>
            </a:avLst>
          </a:prstGeom>
          <a:gradFill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</a:gradFill>
          <a:ln>
            <a:noFill/>
          </a:ln>
          <a:effectLst>
            <a:outerShdw blurRad="152400" dist="254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_文本框 21"/>
          <p:cNvSpPr txBox="1"/>
          <p:nvPr>
            <p:custDataLst>
              <p:tags r:id="rId1"/>
            </p:custDataLst>
          </p:nvPr>
        </p:nvSpPr>
        <p:spPr>
          <a:xfrm>
            <a:off x="4765040" y="2155190"/>
            <a:ext cx="4077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8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包教会</a:t>
            </a:r>
            <a:r>
              <a:rPr lang="zh-CN" altLang="en-US" sz="28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在线教育平台</a:t>
            </a:r>
            <a:endParaRPr lang="en-US" sz="36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5175" y="2755546"/>
            <a:ext cx="64362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该平台采用 SpringCloud 架构，利用 SpringBoot 构建应用，利用 MySQL 进行持久化，利用 MyBatisPlus 作为持久化框架，利用 Nacos 作为服务的注册、配置中心，利用 OpenFeign 实现与其它模块进行交互，利用 Gateway作为服务网关，利用 Nginx 实现反向代理，利用 Redis 作为缓存技术。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56180" y="1252559"/>
            <a:ext cx="564288" cy="4572000"/>
          </a:xfrm>
          <a:prstGeom prst="rect">
            <a:avLst/>
          </a:prstGeom>
          <a:gradFill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850839" y="1252559"/>
            <a:ext cx="564288" cy="4572000"/>
          </a:xfrm>
          <a:prstGeom prst="rect">
            <a:avLst/>
          </a:prstGeom>
          <a:gradFill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任意多边形 67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 flipH="1">
            <a:off x="10719812" y="1968711"/>
            <a:ext cx="481588" cy="372794"/>
          </a:xfrm>
          <a:custGeom>
            <a:avLst/>
            <a:gdLst>
              <a:gd name="T0" fmla="*/ 141 w 183"/>
              <a:gd name="T1" fmla="*/ 141 h 141"/>
              <a:gd name="T2" fmla="*/ 110 w 183"/>
              <a:gd name="T3" fmla="*/ 127 h 141"/>
              <a:gd name="T4" fmla="*/ 98 w 183"/>
              <a:gd name="T5" fmla="*/ 92 h 141"/>
              <a:gd name="T6" fmla="*/ 118 w 183"/>
              <a:gd name="T7" fmla="*/ 36 h 141"/>
              <a:gd name="T8" fmla="*/ 174 w 183"/>
              <a:gd name="T9" fmla="*/ 1 h 141"/>
              <a:gd name="T10" fmla="*/ 178 w 183"/>
              <a:gd name="T11" fmla="*/ 0 h 141"/>
              <a:gd name="T12" fmla="*/ 183 w 183"/>
              <a:gd name="T13" fmla="*/ 25 h 141"/>
              <a:gd name="T14" fmla="*/ 180 w 183"/>
              <a:gd name="T15" fmla="*/ 27 h 141"/>
              <a:gd name="T16" fmla="*/ 152 w 183"/>
              <a:gd name="T17" fmla="*/ 45 h 141"/>
              <a:gd name="T18" fmla="*/ 142 w 183"/>
              <a:gd name="T19" fmla="*/ 61 h 141"/>
              <a:gd name="T20" fmla="*/ 152 w 183"/>
              <a:gd name="T21" fmla="*/ 66 h 141"/>
              <a:gd name="T22" fmla="*/ 159 w 183"/>
              <a:gd name="T23" fmla="*/ 68 h 141"/>
              <a:gd name="T24" fmla="*/ 174 w 183"/>
              <a:gd name="T25" fmla="*/ 80 h 141"/>
              <a:gd name="T26" fmla="*/ 179 w 183"/>
              <a:gd name="T27" fmla="*/ 100 h 141"/>
              <a:gd name="T28" fmla="*/ 169 w 183"/>
              <a:gd name="T29" fmla="*/ 130 h 141"/>
              <a:gd name="T30" fmla="*/ 141 w 183"/>
              <a:gd name="T31" fmla="*/ 141 h 141"/>
              <a:gd name="T32" fmla="*/ 172 w 183"/>
              <a:gd name="T33" fmla="*/ 11 h 141"/>
              <a:gd name="T34" fmla="*/ 125 w 183"/>
              <a:gd name="T35" fmla="*/ 41 h 141"/>
              <a:gd name="T36" fmla="*/ 107 w 183"/>
              <a:gd name="T37" fmla="*/ 92 h 141"/>
              <a:gd name="T38" fmla="*/ 117 w 183"/>
              <a:gd name="T39" fmla="*/ 121 h 141"/>
              <a:gd name="T40" fmla="*/ 141 w 183"/>
              <a:gd name="T41" fmla="*/ 133 h 141"/>
              <a:gd name="T42" fmla="*/ 162 w 183"/>
              <a:gd name="T43" fmla="*/ 124 h 141"/>
              <a:gd name="T44" fmla="*/ 171 w 183"/>
              <a:gd name="T45" fmla="*/ 100 h 141"/>
              <a:gd name="T46" fmla="*/ 167 w 183"/>
              <a:gd name="T47" fmla="*/ 85 h 141"/>
              <a:gd name="T48" fmla="*/ 156 w 183"/>
              <a:gd name="T49" fmla="*/ 76 h 141"/>
              <a:gd name="T50" fmla="*/ 149 w 183"/>
              <a:gd name="T51" fmla="*/ 74 h 141"/>
              <a:gd name="T52" fmla="*/ 133 w 183"/>
              <a:gd name="T53" fmla="*/ 61 h 141"/>
              <a:gd name="T54" fmla="*/ 146 w 183"/>
              <a:gd name="T55" fmla="*/ 39 h 141"/>
              <a:gd name="T56" fmla="*/ 174 w 183"/>
              <a:gd name="T57" fmla="*/ 20 h 141"/>
              <a:gd name="T58" fmla="*/ 172 w 183"/>
              <a:gd name="T59" fmla="*/ 11 h 141"/>
              <a:gd name="T60" fmla="*/ 42 w 183"/>
              <a:gd name="T61" fmla="*/ 141 h 141"/>
              <a:gd name="T62" fmla="*/ 12 w 183"/>
              <a:gd name="T63" fmla="*/ 127 h 141"/>
              <a:gd name="T64" fmla="*/ 0 w 183"/>
              <a:gd name="T65" fmla="*/ 92 h 141"/>
              <a:gd name="T66" fmla="*/ 20 w 183"/>
              <a:gd name="T67" fmla="*/ 36 h 141"/>
              <a:gd name="T68" fmla="*/ 75 w 183"/>
              <a:gd name="T69" fmla="*/ 1 h 141"/>
              <a:gd name="T70" fmla="*/ 79 w 183"/>
              <a:gd name="T71" fmla="*/ 0 h 141"/>
              <a:gd name="T72" fmla="*/ 85 w 183"/>
              <a:gd name="T73" fmla="*/ 25 h 141"/>
              <a:gd name="T74" fmla="*/ 82 w 183"/>
              <a:gd name="T75" fmla="*/ 27 h 141"/>
              <a:gd name="T76" fmla="*/ 53 w 183"/>
              <a:gd name="T77" fmla="*/ 45 h 141"/>
              <a:gd name="T78" fmla="*/ 43 w 183"/>
              <a:gd name="T79" fmla="*/ 61 h 141"/>
              <a:gd name="T80" fmla="*/ 54 w 183"/>
              <a:gd name="T81" fmla="*/ 66 h 141"/>
              <a:gd name="T82" fmla="*/ 60 w 183"/>
              <a:gd name="T83" fmla="*/ 68 h 141"/>
              <a:gd name="T84" fmla="*/ 75 w 183"/>
              <a:gd name="T85" fmla="*/ 80 h 141"/>
              <a:gd name="T86" fmla="*/ 81 w 183"/>
              <a:gd name="T87" fmla="*/ 100 h 141"/>
              <a:gd name="T88" fmla="*/ 70 w 183"/>
              <a:gd name="T89" fmla="*/ 130 h 141"/>
              <a:gd name="T90" fmla="*/ 42 w 183"/>
              <a:gd name="T91" fmla="*/ 141 h 141"/>
              <a:gd name="T92" fmla="*/ 73 w 183"/>
              <a:gd name="T93" fmla="*/ 11 h 141"/>
              <a:gd name="T94" fmla="*/ 27 w 183"/>
              <a:gd name="T95" fmla="*/ 41 h 141"/>
              <a:gd name="T96" fmla="*/ 8 w 183"/>
              <a:gd name="T97" fmla="*/ 92 h 141"/>
              <a:gd name="T98" fmla="*/ 18 w 183"/>
              <a:gd name="T99" fmla="*/ 121 h 141"/>
              <a:gd name="T100" fmla="*/ 42 w 183"/>
              <a:gd name="T101" fmla="*/ 133 h 141"/>
              <a:gd name="T102" fmla="*/ 64 w 183"/>
              <a:gd name="T103" fmla="*/ 124 h 141"/>
              <a:gd name="T104" fmla="*/ 72 w 183"/>
              <a:gd name="T105" fmla="*/ 100 h 141"/>
              <a:gd name="T106" fmla="*/ 68 w 183"/>
              <a:gd name="T107" fmla="*/ 85 h 141"/>
              <a:gd name="T108" fmla="*/ 57 w 183"/>
              <a:gd name="T109" fmla="*/ 76 h 141"/>
              <a:gd name="T110" fmla="*/ 51 w 183"/>
              <a:gd name="T111" fmla="*/ 74 h 141"/>
              <a:gd name="T112" fmla="*/ 35 w 183"/>
              <a:gd name="T113" fmla="*/ 61 h 141"/>
              <a:gd name="T114" fmla="*/ 47 w 183"/>
              <a:gd name="T115" fmla="*/ 39 h 141"/>
              <a:gd name="T116" fmla="*/ 75 w 183"/>
              <a:gd name="T117" fmla="*/ 20 h 141"/>
              <a:gd name="T118" fmla="*/ 73 w 183"/>
              <a:gd name="T119" fmla="*/ 1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3" h="141">
                <a:moveTo>
                  <a:pt x="141" y="141"/>
                </a:moveTo>
                <a:cubicBezTo>
                  <a:pt x="129" y="141"/>
                  <a:pt x="118" y="136"/>
                  <a:pt x="110" y="127"/>
                </a:cubicBezTo>
                <a:cubicBezTo>
                  <a:pt x="102" y="118"/>
                  <a:pt x="98" y="106"/>
                  <a:pt x="98" y="92"/>
                </a:cubicBezTo>
                <a:cubicBezTo>
                  <a:pt x="98" y="71"/>
                  <a:pt x="105" y="52"/>
                  <a:pt x="118" y="36"/>
                </a:cubicBezTo>
                <a:cubicBezTo>
                  <a:pt x="132" y="20"/>
                  <a:pt x="150" y="8"/>
                  <a:pt x="174" y="1"/>
                </a:cubicBezTo>
                <a:cubicBezTo>
                  <a:pt x="178" y="0"/>
                  <a:pt x="178" y="0"/>
                  <a:pt x="178" y="0"/>
                </a:cubicBezTo>
                <a:cubicBezTo>
                  <a:pt x="183" y="25"/>
                  <a:pt x="183" y="25"/>
                  <a:pt x="183" y="25"/>
                </a:cubicBezTo>
                <a:cubicBezTo>
                  <a:pt x="180" y="27"/>
                  <a:pt x="180" y="27"/>
                  <a:pt x="180" y="27"/>
                </a:cubicBezTo>
                <a:cubicBezTo>
                  <a:pt x="169" y="32"/>
                  <a:pt x="159" y="38"/>
                  <a:pt x="152" y="45"/>
                </a:cubicBezTo>
                <a:cubicBezTo>
                  <a:pt x="145" y="51"/>
                  <a:pt x="142" y="57"/>
                  <a:pt x="142" y="61"/>
                </a:cubicBezTo>
                <a:cubicBezTo>
                  <a:pt x="142" y="62"/>
                  <a:pt x="144" y="63"/>
                  <a:pt x="152" y="66"/>
                </a:cubicBezTo>
                <a:cubicBezTo>
                  <a:pt x="155" y="67"/>
                  <a:pt x="157" y="68"/>
                  <a:pt x="159" y="68"/>
                </a:cubicBezTo>
                <a:cubicBezTo>
                  <a:pt x="165" y="70"/>
                  <a:pt x="170" y="74"/>
                  <a:pt x="174" y="80"/>
                </a:cubicBezTo>
                <a:cubicBezTo>
                  <a:pt x="177" y="86"/>
                  <a:pt x="179" y="93"/>
                  <a:pt x="179" y="100"/>
                </a:cubicBezTo>
                <a:cubicBezTo>
                  <a:pt x="179" y="112"/>
                  <a:pt x="176" y="122"/>
                  <a:pt x="169" y="130"/>
                </a:cubicBezTo>
                <a:cubicBezTo>
                  <a:pt x="162" y="137"/>
                  <a:pt x="152" y="141"/>
                  <a:pt x="141" y="141"/>
                </a:cubicBezTo>
                <a:close/>
                <a:moveTo>
                  <a:pt x="172" y="11"/>
                </a:moveTo>
                <a:cubicBezTo>
                  <a:pt x="152" y="17"/>
                  <a:pt x="136" y="28"/>
                  <a:pt x="125" y="41"/>
                </a:cubicBezTo>
                <a:cubicBezTo>
                  <a:pt x="113" y="56"/>
                  <a:pt x="107" y="73"/>
                  <a:pt x="107" y="92"/>
                </a:cubicBezTo>
                <a:cubicBezTo>
                  <a:pt x="107" y="104"/>
                  <a:pt x="110" y="114"/>
                  <a:pt x="117" y="121"/>
                </a:cubicBezTo>
                <a:cubicBezTo>
                  <a:pt x="123" y="129"/>
                  <a:pt x="131" y="133"/>
                  <a:pt x="141" y="133"/>
                </a:cubicBezTo>
                <a:cubicBezTo>
                  <a:pt x="150" y="133"/>
                  <a:pt x="157" y="130"/>
                  <a:pt x="162" y="124"/>
                </a:cubicBezTo>
                <a:cubicBezTo>
                  <a:pt x="168" y="118"/>
                  <a:pt x="171" y="110"/>
                  <a:pt x="171" y="100"/>
                </a:cubicBezTo>
                <a:cubicBezTo>
                  <a:pt x="171" y="94"/>
                  <a:pt x="169" y="89"/>
                  <a:pt x="167" y="85"/>
                </a:cubicBezTo>
                <a:cubicBezTo>
                  <a:pt x="164" y="81"/>
                  <a:pt x="161" y="78"/>
                  <a:pt x="156" y="76"/>
                </a:cubicBezTo>
                <a:cubicBezTo>
                  <a:pt x="154" y="76"/>
                  <a:pt x="152" y="75"/>
                  <a:pt x="149" y="74"/>
                </a:cubicBezTo>
                <a:cubicBezTo>
                  <a:pt x="141" y="71"/>
                  <a:pt x="133" y="68"/>
                  <a:pt x="133" y="61"/>
                </a:cubicBezTo>
                <a:cubicBezTo>
                  <a:pt x="133" y="54"/>
                  <a:pt x="137" y="47"/>
                  <a:pt x="146" y="39"/>
                </a:cubicBezTo>
                <a:cubicBezTo>
                  <a:pt x="153" y="31"/>
                  <a:pt x="163" y="25"/>
                  <a:pt x="174" y="20"/>
                </a:cubicBezTo>
                <a:lnTo>
                  <a:pt x="172" y="11"/>
                </a:lnTo>
                <a:close/>
                <a:moveTo>
                  <a:pt x="42" y="141"/>
                </a:moveTo>
                <a:cubicBezTo>
                  <a:pt x="30" y="141"/>
                  <a:pt x="20" y="136"/>
                  <a:pt x="12" y="127"/>
                </a:cubicBezTo>
                <a:cubicBezTo>
                  <a:pt x="4" y="118"/>
                  <a:pt x="0" y="106"/>
                  <a:pt x="0" y="92"/>
                </a:cubicBezTo>
                <a:cubicBezTo>
                  <a:pt x="0" y="71"/>
                  <a:pt x="7" y="52"/>
                  <a:pt x="20" y="36"/>
                </a:cubicBezTo>
                <a:cubicBezTo>
                  <a:pt x="33" y="20"/>
                  <a:pt x="52" y="8"/>
                  <a:pt x="75" y="1"/>
                </a:cubicBezTo>
                <a:cubicBezTo>
                  <a:pt x="79" y="0"/>
                  <a:pt x="79" y="0"/>
                  <a:pt x="79" y="0"/>
                </a:cubicBezTo>
                <a:cubicBezTo>
                  <a:pt x="85" y="25"/>
                  <a:pt x="85" y="25"/>
                  <a:pt x="85" y="25"/>
                </a:cubicBezTo>
                <a:cubicBezTo>
                  <a:pt x="82" y="27"/>
                  <a:pt x="82" y="27"/>
                  <a:pt x="82" y="27"/>
                </a:cubicBezTo>
                <a:cubicBezTo>
                  <a:pt x="70" y="32"/>
                  <a:pt x="61" y="38"/>
                  <a:pt x="53" y="45"/>
                </a:cubicBezTo>
                <a:cubicBezTo>
                  <a:pt x="47" y="51"/>
                  <a:pt x="43" y="57"/>
                  <a:pt x="43" y="61"/>
                </a:cubicBezTo>
                <a:cubicBezTo>
                  <a:pt x="44" y="62"/>
                  <a:pt x="46" y="63"/>
                  <a:pt x="54" y="66"/>
                </a:cubicBezTo>
                <a:cubicBezTo>
                  <a:pt x="57" y="67"/>
                  <a:pt x="59" y="68"/>
                  <a:pt x="60" y="68"/>
                </a:cubicBezTo>
                <a:cubicBezTo>
                  <a:pt x="67" y="70"/>
                  <a:pt x="72" y="74"/>
                  <a:pt x="75" y="80"/>
                </a:cubicBezTo>
                <a:cubicBezTo>
                  <a:pt x="79" y="86"/>
                  <a:pt x="81" y="93"/>
                  <a:pt x="81" y="100"/>
                </a:cubicBezTo>
                <a:cubicBezTo>
                  <a:pt x="81" y="112"/>
                  <a:pt x="77" y="122"/>
                  <a:pt x="70" y="130"/>
                </a:cubicBezTo>
                <a:cubicBezTo>
                  <a:pt x="63" y="137"/>
                  <a:pt x="54" y="141"/>
                  <a:pt x="42" y="141"/>
                </a:cubicBezTo>
                <a:close/>
                <a:moveTo>
                  <a:pt x="73" y="11"/>
                </a:moveTo>
                <a:cubicBezTo>
                  <a:pt x="54" y="17"/>
                  <a:pt x="38" y="28"/>
                  <a:pt x="27" y="41"/>
                </a:cubicBezTo>
                <a:cubicBezTo>
                  <a:pt x="15" y="56"/>
                  <a:pt x="8" y="73"/>
                  <a:pt x="8" y="92"/>
                </a:cubicBezTo>
                <a:cubicBezTo>
                  <a:pt x="8" y="104"/>
                  <a:pt x="12" y="114"/>
                  <a:pt x="18" y="121"/>
                </a:cubicBezTo>
                <a:cubicBezTo>
                  <a:pt x="25" y="129"/>
                  <a:pt x="33" y="133"/>
                  <a:pt x="42" y="133"/>
                </a:cubicBezTo>
                <a:cubicBezTo>
                  <a:pt x="52" y="133"/>
                  <a:pt x="59" y="130"/>
                  <a:pt x="64" y="124"/>
                </a:cubicBezTo>
                <a:cubicBezTo>
                  <a:pt x="69" y="118"/>
                  <a:pt x="72" y="110"/>
                  <a:pt x="72" y="100"/>
                </a:cubicBezTo>
                <a:cubicBezTo>
                  <a:pt x="72" y="94"/>
                  <a:pt x="71" y="89"/>
                  <a:pt x="68" y="85"/>
                </a:cubicBezTo>
                <a:cubicBezTo>
                  <a:pt x="65" y="81"/>
                  <a:pt x="62" y="78"/>
                  <a:pt x="57" y="76"/>
                </a:cubicBezTo>
                <a:cubicBezTo>
                  <a:pt x="56" y="76"/>
                  <a:pt x="54" y="75"/>
                  <a:pt x="51" y="74"/>
                </a:cubicBezTo>
                <a:cubicBezTo>
                  <a:pt x="43" y="71"/>
                  <a:pt x="35" y="68"/>
                  <a:pt x="35" y="61"/>
                </a:cubicBezTo>
                <a:cubicBezTo>
                  <a:pt x="35" y="54"/>
                  <a:pt x="39" y="47"/>
                  <a:pt x="47" y="39"/>
                </a:cubicBezTo>
                <a:cubicBezTo>
                  <a:pt x="55" y="31"/>
                  <a:pt x="64" y="25"/>
                  <a:pt x="75" y="20"/>
                </a:cubicBezTo>
                <a:lnTo>
                  <a:pt x="73" y="11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solidFill>
              <a:srgbClr val="E444E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rgbClr val="F9595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54637" y="2111829"/>
            <a:ext cx="11882726" cy="3060917"/>
            <a:chOff x="1889760" y="3158143"/>
            <a:chExt cx="8412480" cy="2167003"/>
          </a:xfrm>
        </p:grpSpPr>
        <p:grpSp>
          <p:nvGrpSpPr>
            <p:cNvPr id="2" name="Group 30"/>
            <p:cNvGrpSpPr/>
            <p:nvPr/>
          </p:nvGrpSpPr>
          <p:grpSpPr>
            <a:xfrm>
              <a:off x="1889760" y="3487290"/>
              <a:ext cx="8412480" cy="1837856"/>
              <a:chOff x="1889760" y="2383624"/>
              <a:chExt cx="8412480" cy="1837856"/>
            </a:xfrm>
          </p:grpSpPr>
          <p:sp>
            <p:nvSpPr>
              <p:cNvPr id="3" name="Rectangle 4"/>
              <p:cNvSpPr/>
              <p:nvPr/>
            </p:nvSpPr>
            <p:spPr>
              <a:xfrm>
                <a:off x="1889760" y="2383624"/>
                <a:ext cx="8412480" cy="18378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Connector 27"/>
              <p:cNvCxnSpPr/>
              <p:nvPr/>
            </p:nvCxnSpPr>
            <p:spPr>
              <a:xfrm>
                <a:off x="4693920" y="2484120"/>
                <a:ext cx="0" cy="1630680"/>
              </a:xfrm>
              <a:prstGeom prst="line">
                <a:avLst/>
              </a:prstGeom>
              <a:ln w="158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29"/>
              <p:cNvCxnSpPr/>
              <p:nvPr/>
            </p:nvCxnSpPr>
            <p:spPr>
              <a:xfrm>
                <a:off x="7498080" y="2484120"/>
                <a:ext cx="0" cy="1630680"/>
              </a:xfrm>
              <a:prstGeom prst="line">
                <a:avLst/>
              </a:prstGeom>
              <a:ln w="158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8"/>
            <p:cNvGrpSpPr/>
            <p:nvPr/>
          </p:nvGrpSpPr>
          <p:grpSpPr>
            <a:xfrm>
              <a:off x="8611754" y="3158143"/>
              <a:ext cx="576813" cy="576813"/>
              <a:chOff x="8611754" y="3288769"/>
              <a:chExt cx="576813" cy="576813"/>
            </a:xfrm>
          </p:grpSpPr>
          <p:sp>
            <p:nvSpPr>
              <p:cNvPr id="7" name="Oval 53"/>
              <p:cNvSpPr/>
              <p:nvPr/>
            </p:nvSpPr>
            <p:spPr>
              <a:xfrm>
                <a:off x="8611754" y="3288769"/>
                <a:ext cx="576813" cy="576813"/>
              </a:xfrm>
              <a:prstGeom prst="ellipse">
                <a:avLst/>
              </a:prstGeom>
              <a:gradFill flip="none" rotWithShape="1">
                <a:gsLst>
                  <a:gs pos="0">
                    <a:srgbClr val="D87DE8"/>
                  </a:gs>
                  <a:gs pos="45000">
                    <a:srgbClr val="F27AEC"/>
                  </a:gs>
                  <a:gs pos="76000">
                    <a:srgbClr val="FAC0D5"/>
                  </a:gs>
                  <a:gs pos="100000">
                    <a:srgbClr val="FBC3D4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reeform 30"/>
              <p:cNvSpPr>
                <a:spLocks noEditPoints="1"/>
              </p:cNvSpPr>
              <p:nvPr/>
            </p:nvSpPr>
            <p:spPr bwMode="auto">
              <a:xfrm>
                <a:off x="8765777" y="3440625"/>
                <a:ext cx="268766" cy="273101"/>
              </a:xfrm>
              <a:custGeom>
                <a:avLst/>
                <a:gdLst>
                  <a:gd name="T0" fmla="*/ 113 w 208"/>
                  <a:gd name="T1" fmla="*/ 37 h 212"/>
                  <a:gd name="T2" fmla="*/ 53 w 208"/>
                  <a:gd name="T3" fmla="*/ 97 h 212"/>
                  <a:gd name="T4" fmla="*/ 59 w 208"/>
                  <a:gd name="T5" fmla="*/ 102 h 212"/>
                  <a:gd name="T6" fmla="*/ 119 w 208"/>
                  <a:gd name="T7" fmla="*/ 42 h 212"/>
                  <a:gd name="T8" fmla="*/ 113 w 208"/>
                  <a:gd name="T9" fmla="*/ 37 h 212"/>
                  <a:gd name="T10" fmla="*/ 87 w 208"/>
                  <a:gd name="T11" fmla="*/ 38 h 212"/>
                  <a:gd name="T12" fmla="*/ 81 w 208"/>
                  <a:gd name="T13" fmla="*/ 33 h 212"/>
                  <a:gd name="T14" fmla="*/ 49 w 208"/>
                  <a:gd name="T15" fmla="*/ 65 h 212"/>
                  <a:gd name="T16" fmla="*/ 55 w 208"/>
                  <a:gd name="T17" fmla="*/ 70 h 212"/>
                  <a:gd name="T18" fmla="*/ 87 w 208"/>
                  <a:gd name="T19" fmla="*/ 38 h 212"/>
                  <a:gd name="T20" fmla="*/ 160 w 208"/>
                  <a:gd name="T21" fmla="*/ 156 h 212"/>
                  <a:gd name="T22" fmla="*/ 152 w 208"/>
                  <a:gd name="T23" fmla="*/ 164 h 212"/>
                  <a:gd name="T24" fmla="*/ 200 w 208"/>
                  <a:gd name="T25" fmla="*/ 212 h 212"/>
                  <a:gd name="T26" fmla="*/ 208 w 208"/>
                  <a:gd name="T27" fmla="*/ 204 h 212"/>
                  <a:gd name="T28" fmla="*/ 160 w 208"/>
                  <a:gd name="T29" fmla="*/ 156 h 212"/>
                  <a:gd name="T30" fmla="*/ 148 w 208"/>
                  <a:gd name="T31" fmla="*/ 32 h 212"/>
                  <a:gd name="T32" fmla="*/ 32 w 208"/>
                  <a:gd name="T33" fmla="*/ 32 h 212"/>
                  <a:gd name="T34" fmla="*/ 32 w 208"/>
                  <a:gd name="T35" fmla="*/ 148 h 212"/>
                  <a:gd name="T36" fmla="*/ 148 w 208"/>
                  <a:gd name="T37" fmla="*/ 148 h 212"/>
                  <a:gd name="T38" fmla="*/ 148 w 208"/>
                  <a:gd name="T39" fmla="*/ 32 h 212"/>
                  <a:gd name="T40" fmla="*/ 142 w 208"/>
                  <a:gd name="T41" fmla="*/ 142 h 212"/>
                  <a:gd name="T42" fmla="*/ 38 w 208"/>
                  <a:gd name="T43" fmla="*/ 142 h 212"/>
                  <a:gd name="T44" fmla="*/ 38 w 208"/>
                  <a:gd name="T45" fmla="*/ 37 h 212"/>
                  <a:gd name="T46" fmla="*/ 142 w 208"/>
                  <a:gd name="T47" fmla="*/ 37 h 212"/>
                  <a:gd name="T48" fmla="*/ 142 w 208"/>
                  <a:gd name="T49" fmla="*/ 142 h 212"/>
                  <a:gd name="T50" fmla="*/ 108 w 208"/>
                  <a:gd name="T51" fmla="*/ 80 h 212"/>
                  <a:gd name="T52" fmla="*/ 112 w 208"/>
                  <a:gd name="T53" fmla="*/ 88 h 212"/>
                  <a:gd name="T54" fmla="*/ 135 w 208"/>
                  <a:gd name="T55" fmla="*/ 62 h 212"/>
                  <a:gd name="T56" fmla="*/ 129 w 208"/>
                  <a:gd name="T57" fmla="*/ 57 h 212"/>
                  <a:gd name="T58" fmla="*/ 108 w 208"/>
                  <a:gd name="T59" fmla="*/ 8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8" h="212">
                    <a:moveTo>
                      <a:pt x="113" y="37"/>
                    </a:moveTo>
                    <a:cubicBezTo>
                      <a:pt x="53" y="97"/>
                      <a:pt x="53" y="97"/>
                      <a:pt x="53" y="97"/>
                    </a:cubicBezTo>
                    <a:cubicBezTo>
                      <a:pt x="59" y="102"/>
                      <a:pt x="59" y="102"/>
                      <a:pt x="59" y="102"/>
                    </a:cubicBezTo>
                    <a:cubicBezTo>
                      <a:pt x="119" y="42"/>
                      <a:pt x="119" y="42"/>
                      <a:pt x="119" y="42"/>
                    </a:cubicBezTo>
                    <a:lnTo>
                      <a:pt x="113" y="37"/>
                    </a:lnTo>
                    <a:close/>
                    <a:moveTo>
                      <a:pt x="87" y="38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5" y="70"/>
                      <a:pt x="55" y="70"/>
                      <a:pt x="55" y="70"/>
                    </a:cubicBezTo>
                    <a:lnTo>
                      <a:pt x="87" y="38"/>
                    </a:lnTo>
                    <a:close/>
                    <a:moveTo>
                      <a:pt x="160" y="156"/>
                    </a:moveTo>
                    <a:cubicBezTo>
                      <a:pt x="152" y="164"/>
                      <a:pt x="152" y="164"/>
                      <a:pt x="152" y="164"/>
                    </a:cubicBezTo>
                    <a:cubicBezTo>
                      <a:pt x="200" y="212"/>
                      <a:pt x="200" y="212"/>
                      <a:pt x="200" y="212"/>
                    </a:cubicBezTo>
                    <a:cubicBezTo>
                      <a:pt x="208" y="204"/>
                      <a:pt x="208" y="204"/>
                      <a:pt x="208" y="204"/>
                    </a:cubicBezTo>
                    <a:lnTo>
                      <a:pt x="160" y="156"/>
                    </a:lnTo>
                    <a:close/>
                    <a:moveTo>
                      <a:pt x="148" y="32"/>
                    </a:moveTo>
                    <a:cubicBezTo>
                      <a:pt x="116" y="0"/>
                      <a:pt x="64" y="0"/>
                      <a:pt x="32" y="32"/>
                    </a:cubicBezTo>
                    <a:cubicBezTo>
                      <a:pt x="0" y="64"/>
                      <a:pt x="0" y="116"/>
                      <a:pt x="32" y="148"/>
                    </a:cubicBezTo>
                    <a:cubicBezTo>
                      <a:pt x="64" y="180"/>
                      <a:pt x="116" y="180"/>
                      <a:pt x="148" y="148"/>
                    </a:cubicBezTo>
                    <a:cubicBezTo>
                      <a:pt x="180" y="116"/>
                      <a:pt x="180" y="64"/>
                      <a:pt x="148" y="32"/>
                    </a:cubicBezTo>
                    <a:close/>
                    <a:moveTo>
                      <a:pt x="142" y="142"/>
                    </a:moveTo>
                    <a:cubicBezTo>
                      <a:pt x="113" y="171"/>
                      <a:pt x="67" y="171"/>
                      <a:pt x="38" y="142"/>
                    </a:cubicBezTo>
                    <a:cubicBezTo>
                      <a:pt x="9" y="113"/>
                      <a:pt x="9" y="66"/>
                      <a:pt x="38" y="37"/>
                    </a:cubicBezTo>
                    <a:cubicBezTo>
                      <a:pt x="67" y="8"/>
                      <a:pt x="113" y="8"/>
                      <a:pt x="142" y="37"/>
                    </a:cubicBezTo>
                    <a:cubicBezTo>
                      <a:pt x="171" y="66"/>
                      <a:pt x="171" y="113"/>
                      <a:pt x="142" y="142"/>
                    </a:cubicBezTo>
                    <a:close/>
                    <a:moveTo>
                      <a:pt x="108" y="80"/>
                    </a:moveTo>
                    <a:cubicBezTo>
                      <a:pt x="112" y="88"/>
                      <a:pt x="112" y="88"/>
                      <a:pt x="112" y="88"/>
                    </a:cubicBezTo>
                    <a:cubicBezTo>
                      <a:pt x="135" y="62"/>
                      <a:pt x="135" y="62"/>
                      <a:pt x="135" y="62"/>
                    </a:cubicBezTo>
                    <a:cubicBezTo>
                      <a:pt x="129" y="57"/>
                      <a:pt x="129" y="57"/>
                      <a:pt x="129" y="57"/>
                    </a:cubicBezTo>
                    <a:lnTo>
                      <a:pt x="108" y="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Group 12"/>
            <p:cNvGrpSpPr/>
            <p:nvPr/>
          </p:nvGrpSpPr>
          <p:grpSpPr>
            <a:xfrm>
              <a:off x="3003434" y="3187469"/>
              <a:ext cx="576813" cy="576813"/>
              <a:chOff x="3003434" y="3318095"/>
              <a:chExt cx="576813" cy="576813"/>
            </a:xfrm>
          </p:grpSpPr>
          <p:sp>
            <p:nvSpPr>
              <p:cNvPr id="10" name="Oval 55"/>
              <p:cNvSpPr/>
              <p:nvPr/>
            </p:nvSpPr>
            <p:spPr>
              <a:xfrm>
                <a:off x="3003434" y="3318095"/>
                <a:ext cx="576813" cy="576813"/>
              </a:xfrm>
              <a:prstGeom prst="ellipse">
                <a:avLst/>
              </a:prstGeom>
              <a:gradFill flip="none" rotWithShape="1">
                <a:gsLst>
                  <a:gs pos="0">
                    <a:srgbClr val="D87DE8"/>
                  </a:gs>
                  <a:gs pos="45000">
                    <a:srgbClr val="F27AEC"/>
                  </a:gs>
                  <a:gs pos="76000">
                    <a:srgbClr val="FAC0D5"/>
                  </a:gs>
                  <a:gs pos="100000">
                    <a:srgbClr val="FBC3D4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99"/>
              <p:cNvSpPr>
                <a:spLocks noEditPoints="1"/>
              </p:cNvSpPr>
              <p:nvPr/>
            </p:nvSpPr>
            <p:spPr bwMode="auto">
              <a:xfrm>
                <a:off x="3162876" y="3487291"/>
                <a:ext cx="257929" cy="238421"/>
              </a:xfrm>
              <a:custGeom>
                <a:avLst/>
                <a:gdLst>
                  <a:gd name="T0" fmla="*/ 200 w 200"/>
                  <a:gd name="T1" fmla="*/ 0 h 184"/>
                  <a:gd name="T2" fmla="*/ 0 w 200"/>
                  <a:gd name="T3" fmla="*/ 74 h 184"/>
                  <a:gd name="T4" fmla="*/ 64 w 200"/>
                  <a:gd name="T5" fmla="*/ 123 h 184"/>
                  <a:gd name="T6" fmla="*/ 64 w 200"/>
                  <a:gd name="T7" fmla="*/ 154 h 184"/>
                  <a:gd name="T8" fmla="*/ 65 w 200"/>
                  <a:gd name="T9" fmla="*/ 156 h 184"/>
                  <a:gd name="T10" fmla="*/ 65 w 200"/>
                  <a:gd name="T11" fmla="*/ 157 h 184"/>
                  <a:gd name="T12" fmla="*/ 69 w 200"/>
                  <a:gd name="T13" fmla="*/ 159 h 184"/>
                  <a:gd name="T14" fmla="*/ 71 w 200"/>
                  <a:gd name="T15" fmla="*/ 158 h 184"/>
                  <a:gd name="T16" fmla="*/ 93 w 200"/>
                  <a:gd name="T17" fmla="*/ 144 h 184"/>
                  <a:gd name="T18" fmla="*/ 147 w 200"/>
                  <a:gd name="T19" fmla="*/ 184 h 184"/>
                  <a:gd name="T20" fmla="*/ 200 w 200"/>
                  <a:gd name="T21" fmla="*/ 0 h 184"/>
                  <a:gd name="T22" fmla="*/ 178 w 200"/>
                  <a:gd name="T23" fmla="*/ 17 h 184"/>
                  <a:gd name="T24" fmla="*/ 70 w 200"/>
                  <a:gd name="T25" fmla="*/ 117 h 184"/>
                  <a:gd name="T26" fmla="*/ 17 w 200"/>
                  <a:gd name="T27" fmla="*/ 77 h 184"/>
                  <a:gd name="T28" fmla="*/ 178 w 200"/>
                  <a:gd name="T29" fmla="*/ 17 h 184"/>
                  <a:gd name="T30" fmla="*/ 72 w 200"/>
                  <a:gd name="T31" fmla="*/ 148 h 184"/>
                  <a:gd name="T32" fmla="*/ 72 w 200"/>
                  <a:gd name="T33" fmla="*/ 129 h 184"/>
                  <a:gd name="T34" fmla="*/ 87 w 200"/>
                  <a:gd name="T35" fmla="*/ 139 h 184"/>
                  <a:gd name="T36" fmla="*/ 72 w 200"/>
                  <a:gd name="T37" fmla="*/ 148 h 184"/>
                  <a:gd name="T38" fmla="*/ 77 w 200"/>
                  <a:gd name="T39" fmla="*/ 122 h 184"/>
                  <a:gd name="T40" fmla="*/ 186 w 200"/>
                  <a:gd name="T41" fmla="*/ 21 h 184"/>
                  <a:gd name="T42" fmla="*/ 142 w 200"/>
                  <a:gd name="T43" fmla="*/ 171 h 184"/>
                  <a:gd name="T44" fmla="*/ 77 w 200"/>
                  <a:gd name="T45" fmla="*/ 12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0" h="184">
                    <a:moveTo>
                      <a:pt x="200" y="0"/>
                    </a:moveTo>
                    <a:cubicBezTo>
                      <a:pt x="0" y="74"/>
                      <a:pt x="0" y="74"/>
                      <a:pt x="0" y="74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55"/>
                      <a:pt x="65" y="156"/>
                      <a:pt x="65" y="156"/>
                    </a:cubicBezTo>
                    <a:cubicBezTo>
                      <a:pt x="65" y="156"/>
                      <a:pt x="65" y="157"/>
                      <a:pt x="65" y="157"/>
                    </a:cubicBezTo>
                    <a:cubicBezTo>
                      <a:pt x="66" y="158"/>
                      <a:pt x="67" y="159"/>
                      <a:pt x="69" y="159"/>
                    </a:cubicBezTo>
                    <a:cubicBezTo>
                      <a:pt x="69" y="159"/>
                      <a:pt x="70" y="159"/>
                      <a:pt x="71" y="158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147" y="184"/>
                      <a:pt x="147" y="184"/>
                      <a:pt x="147" y="184"/>
                    </a:cubicBezTo>
                    <a:lnTo>
                      <a:pt x="200" y="0"/>
                    </a:lnTo>
                    <a:close/>
                    <a:moveTo>
                      <a:pt x="178" y="17"/>
                    </a:moveTo>
                    <a:cubicBezTo>
                      <a:pt x="70" y="117"/>
                      <a:pt x="70" y="117"/>
                      <a:pt x="70" y="117"/>
                    </a:cubicBezTo>
                    <a:cubicBezTo>
                      <a:pt x="17" y="77"/>
                      <a:pt x="17" y="77"/>
                      <a:pt x="17" y="77"/>
                    </a:cubicBezTo>
                    <a:lnTo>
                      <a:pt x="178" y="17"/>
                    </a:lnTo>
                    <a:close/>
                    <a:moveTo>
                      <a:pt x="72" y="148"/>
                    </a:moveTo>
                    <a:cubicBezTo>
                      <a:pt x="72" y="129"/>
                      <a:pt x="72" y="129"/>
                      <a:pt x="72" y="129"/>
                    </a:cubicBezTo>
                    <a:cubicBezTo>
                      <a:pt x="87" y="139"/>
                      <a:pt x="87" y="139"/>
                      <a:pt x="87" y="139"/>
                    </a:cubicBezTo>
                    <a:lnTo>
                      <a:pt x="72" y="148"/>
                    </a:lnTo>
                    <a:close/>
                    <a:moveTo>
                      <a:pt x="77" y="122"/>
                    </a:moveTo>
                    <a:cubicBezTo>
                      <a:pt x="186" y="21"/>
                      <a:pt x="186" y="21"/>
                      <a:pt x="186" y="21"/>
                    </a:cubicBezTo>
                    <a:cubicBezTo>
                      <a:pt x="142" y="171"/>
                      <a:pt x="142" y="171"/>
                      <a:pt x="142" y="171"/>
                    </a:cubicBezTo>
                    <a:lnTo>
                      <a:pt x="77" y="12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807594" y="3172806"/>
              <a:ext cx="576813" cy="576813"/>
              <a:chOff x="5807594" y="3303432"/>
              <a:chExt cx="576813" cy="576813"/>
            </a:xfrm>
          </p:grpSpPr>
          <p:sp>
            <p:nvSpPr>
              <p:cNvPr id="13" name="Oval 54"/>
              <p:cNvSpPr/>
              <p:nvPr/>
            </p:nvSpPr>
            <p:spPr>
              <a:xfrm>
                <a:off x="5807594" y="3303432"/>
                <a:ext cx="576813" cy="576813"/>
              </a:xfrm>
              <a:prstGeom prst="ellipse">
                <a:avLst/>
              </a:prstGeom>
              <a:gradFill flip="none" rotWithShape="1">
                <a:gsLst>
                  <a:gs pos="0">
                    <a:srgbClr val="D87DE8"/>
                  </a:gs>
                  <a:gs pos="45000">
                    <a:srgbClr val="F27AEC"/>
                  </a:gs>
                  <a:gs pos="76000">
                    <a:srgbClr val="FAC0D5"/>
                  </a:gs>
                  <a:gs pos="100000">
                    <a:srgbClr val="FBC3D4"/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93"/>
              <p:cNvSpPr>
                <a:spLocks noEditPoints="1"/>
              </p:cNvSpPr>
              <p:nvPr/>
            </p:nvSpPr>
            <p:spPr bwMode="auto">
              <a:xfrm>
                <a:off x="5967036" y="3461790"/>
                <a:ext cx="257929" cy="260096"/>
              </a:xfrm>
              <a:custGeom>
                <a:avLst/>
                <a:gdLst>
                  <a:gd name="T0" fmla="*/ 88 w 200"/>
                  <a:gd name="T1" fmla="*/ 31 h 200"/>
                  <a:gd name="T2" fmla="*/ 113 w 200"/>
                  <a:gd name="T3" fmla="*/ 31 h 200"/>
                  <a:gd name="T4" fmla="*/ 143 w 200"/>
                  <a:gd name="T5" fmla="*/ 14 h 200"/>
                  <a:gd name="T6" fmla="*/ 157 w 200"/>
                  <a:gd name="T7" fmla="*/ 61 h 200"/>
                  <a:gd name="T8" fmla="*/ 191 w 200"/>
                  <a:gd name="T9" fmla="*/ 70 h 200"/>
                  <a:gd name="T10" fmla="*/ 168 w 200"/>
                  <a:gd name="T11" fmla="*/ 114 h 200"/>
                  <a:gd name="T12" fmla="*/ 185 w 200"/>
                  <a:gd name="T13" fmla="*/ 144 h 200"/>
                  <a:gd name="T14" fmla="*/ 139 w 200"/>
                  <a:gd name="T15" fmla="*/ 159 h 200"/>
                  <a:gd name="T16" fmla="*/ 130 w 200"/>
                  <a:gd name="T17" fmla="*/ 192 h 200"/>
                  <a:gd name="T18" fmla="*/ 99 w 200"/>
                  <a:gd name="T19" fmla="*/ 171 h 200"/>
                  <a:gd name="T20" fmla="*/ 68 w 200"/>
                  <a:gd name="T21" fmla="*/ 191 h 200"/>
                  <a:gd name="T22" fmla="*/ 59 w 200"/>
                  <a:gd name="T23" fmla="*/ 159 h 200"/>
                  <a:gd name="T24" fmla="*/ 13 w 200"/>
                  <a:gd name="T25" fmla="*/ 142 h 200"/>
                  <a:gd name="T26" fmla="*/ 30 w 200"/>
                  <a:gd name="T27" fmla="*/ 112 h 200"/>
                  <a:gd name="T28" fmla="*/ 9 w 200"/>
                  <a:gd name="T29" fmla="*/ 68 h 200"/>
                  <a:gd name="T30" fmla="*/ 43 w 200"/>
                  <a:gd name="T31" fmla="*/ 59 h 200"/>
                  <a:gd name="T32" fmla="*/ 58 w 200"/>
                  <a:gd name="T33" fmla="*/ 13 h 200"/>
                  <a:gd name="T34" fmla="*/ 101 w 200"/>
                  <a:gd name="T35" fmla="*/ 134 h 200"/>
                  <a:gd name="T36" fmla="*/ 101 w 200"/>
                  <a:gd name="T37" fmla="*/ 68 h 200"/>
                  <a:gd name="T38" fmla="*/ 101 w 200"/>
                  <a:gd name="T39" fmla="*/ 134 h 200"/>
                  <a:gd name="T40" fmla="*/ 67 w 200"/>
                  <a:gd name="T41" fmla="*/ 1 h 200"/>
                  <a:gd name="T42" fmla="*/ 50 w 200"/>
                  <a:gd name="T43" fmla="*/ 13 h 200"/>
                  <a:gd name="T44" fmla="*/ 39 w 200"/>
                  <a:gd name="T45" fmla="*/ 51 h 200"/>
                  <a:gd name="T46" fmla="*/ 14 w 200"/>
                  <a:gd name="T47" fmla="*/ 48 h 200"/>
                  <a:gd name="T48" fmla="*/ 2 w 200"/>
                  <a:gd name="T49" fmla="*/ 65 h 200"/>
                  <a:gd name="T50" fmla="*/ 22 w 200"/>
                  <a:gd name="T51" fmla="*/ 89 h 200"/>
                  <a:gd name="T52" fmla="*/ 3 w 200"/>
                  <a:gd name="T53" fmla="*/ 124 h 200"/>
                  <a:gd name="T54" fmla="*/ 6 w 200"/>
                  <a:gd name="T55" fmla="*/ 145 h 200"/>
                  <a:gd name="T56" fmla="*/ 14 w 200"/>
                  <a:gd name="T57" fmla="*/ 150 h 200"/>
                  <a:gd name="T58" fmla="*/ 51 w 200"/>
                  <a:gd name="T59" fmla="*/ 162 h 200"/>
                  <a:gd name="T60" fmla="*/ 53 w 200"/>
                  <a:gd name="T61" fmla="*/ 194 h 200"/>
                  <a:gd name="T62" fmla="*/ 68 w 200"/>
                  <a:gd name="T63" fmla="*/ 199 h 200"/>
                  <a:gd name="T64" fmla="*/ 89 w 200"/>
                  <a:gd name="T65" fmla="*/ 179 h 200"/>
                  <a:gd name="T66" fmla="*/ 109 w 200"/>
                  <a:gd name="T67" fmla="*/ 179 h 200"/>
                  <a:gd name="T68" fmla="*/ 130 w 200"/>
                  <a:gd name="T69" fmla="*/ 200 h 200"/>
                  <a:gd name="T70" fmla="*/ 144 w 200"/>
                  <a:gd name="T71" fmla="*/ 195 h 200"/>
                  <a:gd name="T72" fmla="*/ 147 w 200"/>
                  <a:gd name="T73" fmla="*/ 163 h 200"/>
                  <a:gd name="T74" fmla="*/ 185 w 200"/>
                  <a:gd name="T75" fmla="*/ 152 h 200"/>
                  <a:gd name="T76" fmla="*/ 193 w 200"/>
                  <a:gd name="T77" fmla="*/ 147 h 200"/>
                  <a:gd name="T78" fmla="*/ 195 w 200"/>
                  <a:gd name="T79" fmla="*/ 126 h 200"/>
                  <a:gd name="T80" fmla="*/ 177 w 200"/>
                  <a:gd name="T81" fmla="*/ 92 h 200"/>
                  <a:gd name="T82" fmla="*/ 198 w 200"/>
                  <a:gd name="T83" fmla="*/ 67 h 200"/>
                  <a:gd name="T84" fmla="*/ 186 w 200"/>
                  <a:gd name="T85" fmla="*/ 50 h 200"/>
                  <a:gd name="T86" fmla="*/ 161 w 200"/>
                  <a:gd name="T87" fmla="*/ 52 h 200"/>
                  <a:gd name="T88" fmla="*/ 151 w 200"/>
                  <a:gd name="T89" fmla="*/ 15 h 200"/>
                  <a:gd name="T90" fmla="*/ 135 w 200"/>
                  <a:gd name="T91" fmla="*/ 1 h 200"/>
                  <a:gd name="T92" fmla="*/ 126 w 200"/>
                  <a:gd name="T93" fmla="*/ 4 h 200"/>
                  <a:gd name="T94" fmla="*/ 100 w 200"/>
                  <a:gd name="T95" fmla="*/ 22 h 200"/>
                  <a:gd name="T96" fmla="*/ 76 w 200"/>
                  <a:gd name="T97" fmla="*/ 3 h 200"/>
                  <a:gd name="T98" fmla="*/ 101 w 200"/>
                  <a:gd name="T99" fmla="*/ 126 h 200"/>
                  <a:gd name="T100" fmla="*/ 101 w 200"/>
                  <a:gd name="T101" fmla="*/ 76 h 200"/>
                  <a:gd name="T102" fmla="*/ 101 w 200"/>
                  <a:gd name="T103" fmla="*/ 12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0" h="200">
                    <a:moveTo>
                      <a:pt x="70" y="8"/>
                    </a:moveTo>
                    <a:cubicBezTo>
                      <a:pt x="88" y="31"/>
                      <a:pt x="88" y="31"/>
                      <a:pt x="88" y="31"/>
                    </a:cubicBezTo>
                    <a:cubicBezTo>
                      <a:pt x="92" y="30"/>
                      <a:pt x="96" y="30"/>
                      <a:pt x="100" y="30"/>
                    </a:cubicBezTo>
                    <a:cubicBezTo>
                      <a:pt x="104" y="30"/>
                      <a:pt x="108" y="30"/>
                      <a:pt x="113" y="31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0" y="43"/>
                      <a:pt x="140" y="43"/>
                      <a:pt x="140" y="43"/>
                    </a:cubicBezTo>
                    <a:cubicBezTo>
                      <a:pt x="147" y="48"/>
                      <a:pt x="153" y="54"/>
                      <a:pt x="157" y="61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91" y="70"/>
                      <a:pt x="191" y="70"/>
                      <a:pt x="191" y="70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0" y="96"/>
                      <a:pt x="170" y="105"/>
                      <a:pt x="168" y="114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57" y="141"/>
                      <a:pt x="157" y="141"/>
                      <a:pt x="157" y="141"/>
                    </a:cubicBezTo>
                    <a:cubicBezTo>
                      <a:pt x="152" y="148"/>
                      <a:pt x="146" y="154"/>
                      <a:pt x="139" y="159"/>
                    </a:cubicBezTo>
                    <a:cubicBezTo>
                      <a:pt x="141" y="187"/>
                      <a:pt x="141" y="187"/>
                      <a:pt x="141" y="187"/>
                    </a:cubicBezTo>
                    <a:cubicBezTo>
                      <a:pt x="130" y="192"/>
                      <a:pt x="130" y="192"/>
                      <a:pt x="130" y="192"/>
                    </a:cubicBezTo>
                    <a:cubicBezTo>
                      <a:pt x="112" y="170"/>
                      <a:pt x="112" y="170"/>
                      <a:pt x="112" y="170"/>
                    </a:cubicBezTo>
                    <a:cubicBezTo>
                      <a:pt x="108" y="171"/>
                      <a:pt x="104" y="171"/>
                      <a:pt x="99" y="171"/>
                    </a:cubicBezTo>
                    <a:cubicBezTo>
                      <a:pt x="95" y="171"/>
                      <a:pt x="90" y="171"/>
                      <a:pt x="86" y="170"/>
                    </a:cubicBezTo>
                    <a:cubicBezTo>
                      <a:pt x="68" y="191"/>
                      <a:pt x="68" y="191"/>
                      <a:pt x="68" y="191"/>
                    </a:cubicBezTo>
                    <a:cubicBezTo>
                      <a:pt x="56" y="186"/>
                      <a:pt x="56" y="186"/>
                      <a:pt x="56" y="186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2" y="153"/>
                      <a:pt x="46" y="147"/>
                      <a:pt x="41" y="139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8" y="130"/>
                      <a:pt x="8" y="130"/>
                      <a:pt x="8" y="130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29" y="104"/>
                      <a:pt x="29" y="95"/>
                      <a:pt x="31" y="86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8" y="52"/>
                      <a:pt x="54" y="46"/>
                      <a:pt x="61" y="42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70" y="8"/>
                      <a:pt x="70" y="8"/>
                      <a:pt x="70" y="8"/>
                    </a:cubicBezTo>
                    <a:moveTo>
                      <a:pt x="101" y="134"/>
                    </a:moveTo>
                    <a:cubicBezTo>
                      <a:pt x="119" y="134"/>
                      <a:pt x="134" y="119"/>
                      <a:pt x="134" y="101"/>
                    </a:cubicBezTo>
                    <a:cubicBezTo>
                      <a:pt x="134" y="83"/>
                      <a:pt x="119" y="68"/>
                      <a:pt x="101" y="68"/>
                    </a:cubicBezTo>
                    <a:cubicBezTo>
                      <a:pt x="83" y="68"/>
                      <a:pt x="68" y="83"/>
                      <a:pt x="68" y="101"/>
                    </a:cubicBezTo>
                    <a:cubicBezTo>
                      <a:pt x="68" y="119"/>
                      <a:pt x="83" y="134"/>
                      <a:pt x="101" y="134"/>
                    </a:cubicBezTo>
                    <a:moveTo>
                      <a:pt x="70" y="0"/>
                    </a:moveTo>
                    <a:cubicBezTo>
                      <a:pt x="69" y="0"/>
                      <a:pt x="68" y="0"/>
                      <a:pt x="67" y="1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2" y="6"/>
                      <a:pt x="50" y="10"/>
                      <a:pt x="50" y="13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47" y="42"/>
                      <a:pt x="43" y="46"/>
                      <a:pt x="39" y="51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4" y="48"/>
                      <a:pt x="14" y="48"/>
                    </a:cubicBezTo>
                    <a:cubicBezTo>
                      <a:pt x="11" y="48"/>
                      <a:pt x="8" y="50"/>
                      <a:pt x="7" y="53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8"/>
                      <a:pt x="1" y="72"/>
                      <a:pt x="4" y="74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1" y="96"/>
                      <a:pt x="21" y="102"/>
                      <a:pt x="22" y="109"/>
                    </a:cubicBezTo>
                    <a:cubicBezTo>
                      <a:pt x="3" y="124"/>
                      <a:pt x="3" y="124"/>
                      <a:pt x="3" y="124"/>
                    </a:cubicBezTo>
                    <a:cubicBezTo>
                      <a:pt x="1" y="126"/>
                      <a:pt x="0" y="130"/>
                      <a:pt x="1" y="133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7" y="148"/>
                      <a:pt x="10" y="150"/>
                      <a:pt x="13" y="150"/>
                    </a:cubicBezTo>
                    <a:cubicBezTo>
                      <a:pt x="13" y="150"/>
                      <a:pt x="13" y="150"/>
                      <a:pt x="14" y="150"/>
                    </a:cubicBezTo>
                    <a:cubicBezTo>
                      <a:pt x="37" y="148"/>
                      <a:pt x="37" y="148"/>
                      <a:pt x="37" y="148"/>
                    </a:cubicBezTo>
                    <a:cubicBezTo>
                      <a:pt x="41" y="153"/>
                      <a:pt x="46" y="158"/>
                      <a:pt x="51" y="162"/>
                    </a:cubicBezTo>
                    <a:cubicBezTo>
                      <a:pt x="48" y="185"/>
                      <a:pt x="48" y="185"/>
                      <a:pt x="48" y="185"/>
                    </a:cubicBezTo>
                    <a:cubicBezTo>
                      <a:pt x="48" y="189"/>
                      <a:pt x="50" y="192"/>
                      <a:pt x="53" y="194"/>
                    </a:cubicBezTo>
                    <a:cubicBezTo>
                      <a:pt x="65" y="199"/>
                      <a:pt x="65" y="199"/>
                      <a:pt x="65" y="199"/>
                    </a:cubicBezTo>
                    <a:cubicBezTo>
                      <a:pt x="66" y="199"/>
                      <a:pt x="67" y="199"/>
                      <a:pt x="68" y="199"/>
                    </a:cubicBezTo>
                    <a:cubicBezTo>
                      <a:pt x="70" y="199"/>
                      <a:pt x="72" y="198"/>
                      <a:pt x="74" y="196"/>
                    </a:cubicBezTo>
                    <a:cubicBezTo>
                      <a:pt x="89" y="179"/>
                      <a:pt x="89" y="179"/>
                      <a:pt x="89" y="179"/>
                    </a:cubicBezTo>
                    <a:cubicBezTo>
                      <a:pt x="92" y="179"/>
                      <a:pt x="96" y="179"/>
                      <a:pt x="99" y="179"/>
                    </a:cubicBezTo>
                    <a:cubicBezTo>
                      <a:pt x="103" y="179"/>
                      <a:pt x="106" y="179"/>
                      <a:pt x="109" y="179"/>
                    </a:cubicBezTo>
                    <a:cubicBezTo>
                      <a:pt x="123" y="197"/>
                      <a:pt x="123" y="197"/>
                      <a:pt x="123" y="197"/>
                    </a:cubicBezTo>
                    <a:cubicBezTo>
                      <a:pt x="125" y="199"/>
                      <a:pt x="127" y="200"/>
                      <a:pt x="130" y="200"/>
                    </a:cubicBezTo>
                    <a:cubicBezTo>
                      <a:pt x="131" y="200"/>
                      <a:pt x="132" y="200"/>
                      <a:pt x="133" y="199"/>
                    </a:cubicBezTo>
                    <a:cubicBezTo>
                      <a:pt x="144" y="195"/>
                      <a:pt x="144" y="195"/>
                      <a:pt x="144" y="195"/>
                    </a:cubicBezTo>
                    <a:cubicBezTo>
                      <a:pt x="147" y="193"/>
                      <a:pt x="149" y="190"/>
                      <a:pt x="149" y="187"/>
                    </a:cubicBezTo>
                    <a:cubicBezTo>
                      <a:pt x="147" y="163"/>
                      <a:pt x="147" y="163"/>
                      <a:pt x="147" y="163"/>
                    </a:cubicBezTo>
                    <a:cubicBezTo>
                      <a:pt x="152" y="159"/>
                      <a:pt x="157" y="154"/>
                      <a:pt x="161" y="149"/>
                    </a:cubicBezTo>
                    <a:cubicBezTo>
                      <a:pt x="185" y="152"/>
                      <a:pt x="185" y="152"/>
                      <a:pt x="185" y="152"/>
                    </a:cubicBezTo>
                    <a:cubicBezTo>
                      <a:pt x="185" y="152"/>
                      <a:pt x="185" y="152"/>
                      <a:pt x="185" y="152"/>
                    </a:cubicBezTo>
                    <a:cubicBezTo>
                      <a:pt x="189" y="152"/>
                      <a:pt x="192" y="150"/>
                      <a:pt x="193" y="147"/>
                    </a:cubicBezTo>
                    <a:cubicBezTo>
                      <a:pt x="198" y="135"/>
                      <a:pt x="198" y="135"/>
                      <a:pt x="198" y="135"/>
                    </a:cubicBezTo>
                    <a:cubicBezTo>
                      <a:pt x="199" y="132"/>
                      <a:pt x="198" y="128"/>
                      <a:pt x="195" y="126"/>
                    </a:cubicBezTo>
                    <a:cubicBezTo>
                      <a:pt x="177" y="110"/>
                      <a:pt x="177" y="110"/>
                      <a:pt x="177" y="110"/>
                    </a:cubicBezTo>
                    <a:cubicBezTo>
                      <a:pt x="178" y="104"/>
                      <a:pt x="178" y="98"/>
                      <a:pt x="177" y="92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99" y="74"/>
                      <a:pt x="200" y="70"/>
                      <a:pt x="198" y="67"/>
                    </a:cubicBezTo>
                    <a:cubicBezTo>
                      <a:pt x="194" y="55"/>
                      <a:pt x="194" y="55"/>
                      <a:pt x="194" y="55"/>
                    </a:cubicBezTo>
                    <a:cubicBezTo>
                      <a:pt x="193" y="52"/>
                      <a:pt x="190" y="50"/>
                      <a:pt x="186" y="50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61" y="52"/>
                      <a:pt x="161" y="52"/>
                      <a:pt x="161" y="52"/>
                    </a:cubicBezTo>
                    <a:cubicBezTo>
                      <a:pt x="157" y="48"/>
                      <a:pt x="153" y="43"/>
                      <a:pt x="148" y="39"/>
                    </a:cubicBezTo>
                    <a:cubicBezTo>
                      <a:pt x="151" y="15"/>
                      <a:pt x="151" y="15"/>
                      <a:pt x="151" y="15"/>
                    </a:cubicBezTo>
                    <a:cubicBezTo>
                      <a:pt x="151" y="11"/>
                      <a:pt x="149" y="8"/>
                      <a:pt x="146" y="6"/>
                    </a:cubicBezTo>
                    <a:cubicBezTo>
                      <a:pt x="135" y="1"/>
                      <a:pt x="135" y="1"/>
                      <a:pt x="135" y="1"/>
                    </a:cubicBezTo>
                    <a:cubicBezTo>
                      <a:pt x="134" y="1"/>
                      <a:pt x="133" y="1"/>
                      <a:pt x="132" y="1"/>
                    </a:cubicBezTo>
                    <a:cubicBezTo>
                      <a:pt x="129" y="1"/>
                      <a:pt x="127" y="2"/>
                      <a:pt x="126" y="4"/>
                    </a:cubicBezTo>
                    <a:cubicBezTo>
                      <a:pt x="110" y="23"/>
                      <a:pt x="110" y="23"/>
                      <a:pt x="110" y="23"/>
                    </a:cubicBezTo>
                    <a:cubicBezTo>
                      <a:pt x="106" y="22"/>
                      <a:pt x="103" y="22"/>
                      <a:pt x="100" y="22"/>
                    </a:cubicBezTo>
                    <a:cubicBezTo>
                      <a:pt x="97" y="22"/>
                      <a:pt x="94" y="22"/>
                      <a:pt x="92" y="22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4" y="1"/>
                      <a:pt x="72" y="0"/>
                      <a:pt x="70" y="0"/>
                    </a:cubicBezTo>
                    <a:close/>
                    <a:moveTo>
                      <a:pt x="101" y="126"/>
                    </a:moveTo>
                    <a:cubicBezTo>
                      <a:pt x="87" y="126"/>
                      <a:pt x="76" y="115"/>
                      <a:pt x="76" y="101"/>
                    </a:cubicBezTo>
                    <a:cubicBezTo>
                      <a:pt x="76" y="87"/>
                      <a:pt x="87" y="76"/>
                      <a:pt x="101" y="76"/>
                    </a:cubicBezTo>
                    <a:cubicBezTo>
                      <a:pt x="115" y="76"/>
                      <a:pt x="126" y="87"/>
                      <a:pt x="126" y="101"/>
                    </a:cubicBezTo>
                    <a:cubicBezTo>
                      <a:pt x="126" y="115"/>
                      <a:pt x="115" y="126"/>
                      <a:pt x="101" y="1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7" name="PA_文本框 21"/>
          <p:cNvSpPr txBox="1"/>
          <p:nvPr>
            <p:custDataLst>
              <p:tags r:id="rId1"/>
            </p:custDataLst>
          </p:nvPr>
        </p:nvSpPr>
        <p:spPr>
          <a:xfrm>
            <a:off x="986431" y="3218433"/>
            <a:ext cx="2661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8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28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sz="36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0594" y="3741653"/>
            <a:ext cx="2717487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 + Nuxt + Element-UI + Nodejs + Axios + Echarts + ES6 + Babel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PA_文本框 21"/>
          <p:cNvSpPr txBox="1"/>
          <p:nvPr>
            <p:custDataLst>
              <p:tags r:id="rId2"/>
            </p:custDataLst>
          </p:nvPr>
        </p:nvSpPr>
        <p:spPr>
          <a:xfrm>
            <a:off x="4842600" y="3181904"/>
            <a:ext cx="2661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8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后端</a:t>
            </a:r>
            <a:r>
              <a:rPr lang="zh-CN" altLang="en-US" sz="28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en-US" sz="36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38040" y="3741420"/>
            <a:ext cx="32772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 + SpringClound + MybatisPlus + SpringSecurity + Jwt + OAuth2 + Redis + Nginx + Maven + EasyExcel + OpenFeign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_文本框 21"/>
          <p:cNvSpPr txBox="1"/>
          <p:nvPr>
            <p:custDataLst>
              <p:tags r:id="rId3"/>
            </p:custDataLst>
          </p:nvPr>
        </p:nvSpPr>
        <p:spPr>
          <a:xfrm>
            <a:off x="8754002" y="3147185"/>
            <a:ext cx="2661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8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其它</a:t>
            </a:r>
            <a:r>
              <a:rPr lang="zh-CN" altLang="en-US" sz="28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en-US" sz="36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98165" y="3670405"/>
            <a:ext cx="2717487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阿里云OSS + 阿里云VOD + 阿里云 SMS + 微信支付和登录 + Git</a:t>
            </a: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85" y="2732315"/>
            <a:ext cx="4761445" cy="3359868"/>
          </a:xfrm>
          <a:prstGeom prst="rect">
            <a:avLst/>
          </a:prstGeom>
        </p:spPr>
      </p:pic>
      <p:sp>
        <p:nvSpPr>
          <p:cNvPr id="4" name="PA_文本框 21"/>
          <p:cNvSpPr txBox="1"/>
          <p:nvPr>
            <p:custDataLst>
              <p:tags r:id="rId2"/>
            </p:custDataLst>
          </p:nvPr>
        </p:nvSpPr>
        <p:spPr>
          <a:xfrm>
            <a:off x="1265605" y="1992087"/>
            <a:ext cx="37091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32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包教会</a:t>
            </a:r>
            <a:r>
              <a:rPr lang="zh-CN" altLang="en-US" sz="32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在线教育</a:t>
            </a:r>
            <a:endParaRPr lang="en-US" sz="32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9595" y="1398270"/>
            <a:ext cx="5821680" cy="44119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_文本框 21"/>
          <p:cNvSpPr txBox="1"/>
          <p:nvPr>
            <p:custDataLst>
              <p:tags r:id="rId3"/>
            </p:custDataLst>
          </p:nvPr>
        </p:nvSpPr>
        <p:spPr>
          <a:xfrm>
            <a:off x="7022404" y="1642771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4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en-US" sz="32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92800" y="2186305"/>
            <a:ext cx="5400040" cy="337058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flipV="1">
            <a:off x="6466787" y="1087238"/>
            <a:ext cx="555617" cy="555617"/>
          </a:xfrm>
          <a:prstGeom prst="ellipse">
            <a:avLst/>
          </a:prstGeom>
          <a:gradFill flip="none" rotWithShape="1">
            <a:gsLst>
              <a:gs pos="0">
                <a:srgbClr val="D87DE8"/>
              </a:gs>
              <a:gs pos="45000">
                <a:srgbClr val="F27AEC"/>
              </a:gs>
              <a:gs pos="76000">
                <a:srgbClr val="FAC0D5"/>
              </a:gs>
              <a:gs pos="100000">
                <a:srgbClr val="FBC3D4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72030" y="516255"/>
            <a:ext cx="8316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参考自</a:t>
            </a:r>
            <a:r>
              <a:rPr lang="zh-CN" altLang="en-US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https://github.com/woziji2200/ProfilePage</a:t>
            </a:r>
            <a:endParaRPr lang="zh-CN" altLang="en-US" b="1" spc="600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6" grpId="0"/>
      <p:bldP spid="8" grpId="0" bldLvl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1"/>
          <p:cNvSpPr txBox="1"/>
          <p:nvPr>
            <p:custDataLst>
              <p:tags r:id="rId1"/>
            </p:custDataLst>
          </p:nvPr>
        </p:nvSpPr>
        <p:spPr>
          <a:xfrm>
            <a:off x="876300" y="1413510"/>
            <a:ext cx="3330575" cy="906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4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前台用户系统</a:t>
            </a:r>
            <a:endParaRPr lang="zh-CN" altLang="en-US" sz="2400" b="1" spc="600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24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部分页面效果图</a:t>
            </a:r>
            <a:endParaRPr lang="en-US" sz="24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5310" y="3742055"/>
            <a:ext cx="7381875" cy="257492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38370" y="946150"/>
            <a:ext cx="7040880" cy="248285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1"/>
          <p:cNvSpPr txBox="1"/>
          <p:nvPr>
            <p:custDataLst>
              <p:tags r:id="rId1"/>
            </p:custDataLst>
          </p:nvPr>
        </p:nvSpPr>
        <p:spPr>
          <a:xfrm>
            <a:off x="876300" y="1413510"/>
            <a:ext cx="3330575" cy="906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400" b="1" spc="600" dirty="0">
                <a:gradFill>
                  <a:gsLst>
                    <a:gs pos="0">
                      <a:srgbClr val="D87DE8"/>
                    </a:gs>
                    <a:gs pos="74000">
                      <a:srgbClr val="F27AEC"/>
                    </a:gs>
                    <a:gs pos="83000">
                      <a:srgbClr val="FAC0D5"/>
                    </a:gs>
                    <a:gs pos="100000">
                      <a:srgbClr val="FBC3D4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后台管理员系统</a:t>
            </a:r>
            <a:endParaRPr lang="zh-CN" altLang="en-US" sz="2400" b="1" spc="600" dirty="0">
              <a:gradFill>
                <a:gsLst>
                  <a:gs pos="0">
                    <a:srgbClr val="D87DE8"/>
                  </a:gs>
                  <a:gs pos="74000">
                    <a:srgbClr val="F27AEC"/>
                  </a:gs>
                  <a:gs pos="83000">
                    <a:srgbClr val="FAC0D5"/>
                  </a:gs>
                  <a:gs pos="100000">
                    <a:srgbClr val="FBC3D4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2400" b="1" spc="600" dirty="0">
                <a:solidFill>
                  <a:srgbClr val="4C4D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部分页面效果图</a:t>
            </a:r>
            <a:endParaRPr lang="en-US" sz="2400" b="1" spc="600" dirty="0">
              <a:solidFill>
                <a:srgbClr val="4C4D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5310" y="3742055"/>
            <a:ext cx="7381875" cy="257492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738370" y="946150"/>
            <a:ext cx="7040880" cy="248285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PA" val="v4.0.0"/>
  <p:tag name="KSO_WM_BEAUTIFY_FLAG" val=""/>
</p:tagLst>
</file>

<file path=ppt/tags/tag18.xml><?xml version="1.0" encoding="utf-8"?>
<p:tagLst xmlns:p="http://schemas.openxmlformats.org/presentationml/2006/main">
  <p:tag name="PA" val="v4.0.0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ISPRING_PRESENTATION_TITLE" val="5g"/>
  <p:tag name="KSO_WPP_MARK_KEY" val="e34ede8c-f52f-411b-a788-f0452918b4da"/>
  <p:tag name="COMMONDATA" val="eyJoZGlkIjoiNzM1ZmRkMjIxODMyYjE4YmM0NjQzMjZjMmE3M2I5YTIifQ==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https://v.youku.com/v_show/id_XNTg4OTcwMDM3Ng==.html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https://v.youku.com/v_show/id_XNTg4OTcwMDM3Ng==.html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ttps://v.youku.com/v_show/id_XNTg4OTcwMDM3Ng==.html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https://v.youku.com/v_show/id_XNTg4OTcwMDM3Ng==.html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https://v.youku.com/v_show/id_XNTg4OTcwMDM3Ng==.html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https://v.youku.com/v_show/id_XNTg4OTcwMDM3Ng==.html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https://v.youku.com/v_show/id_XNTg4OTcwMDM3Ng==.html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https://v.youku.com/v_show/id_XNTg4OTcwMDM3Ng==.html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https://v.youku.com/v_show/id_XNTg4OTcwMDM3Ng==.html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1442</Words>
  <Application>WPS 演示</Application>
  <PresentationFormat>宽屏</PresentationFormat>
  <Paragraphs>110</Paragraphs>
  <Slides>19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等线</vt:lpstr>
      <vt:lpstr>https://v.youku.com/v_show/id_XNTg4OTcwMDM3Ng==.html</vt:lpstr>
      <vt:lpstr>2_https://v.youku.com/v_show/id_XNTg4OTcwMDM3Ng==.html</vt:lpstr>
      <vt:lpstr>1_https://v.youku.com/v_show/id_XNTg4OTcwMDM3Ng==.html</vt:lpstr>
      <vt:lpstr>3_https://v.youku.com/v_show/id_XNTg4OTcwMDM3Ng==.html</vt:lpstr>
      <vt:lpstr>4_https://v.youku.com/v_show/id_XNTg4OTcwMDM3Ng==.html</vt:lpstr>
      <vt:lpstr>5_https://v.youku.com/v_show/id_XNTg4OTcwMDM3Ng==.html</vt:lpstr>
      <vt:lpstr>6_https://v.youku.com/v_show/id_XNTg4OTcwMDM3Ng==.html</vt:lpstr>
      <vt:lpstr>7_https://v.youku.com/v_show/id_XNTg4OTcwMDM3Ng==.html</vt:lpstr>
      <vt:lpstr>8_https://v.youku.com/v_show/id_XNTg4OTcwMDM3Ng==.html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</dc:title>
  <dc:creator>WIN7</dc:creator>
  <cp:lastModifiedBy>多看看书</cp:lastModifiedBy>
  <cp:revision>31</cp:revision>
  <dcterms:created xsi:type="dcterms:W3CDTF">2017-08-18T03:02:00Z</dcterms:created>
  <dcterms:modified xsi:type="dcterms:W3CDTF">2023-06-27T03:02:36Z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863633D10F294B778A0A7D5D93DD1611_13</vt:lpwstr>
  </property>
</Properties>
</file>